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6" r:id="rId22"/>
    <p:sldId id="279" r:id="rId23"/>
    <p:sldId id="280" r:id="rId24"/>
    <p:sldId id="281" r:id="rId25"/>
    <p:sldId id="282" r:id="rId26"/>
    <p:sldId id="283" r:id="rId27"/>
    <p:sldId id="284" r:id="rId28"/>
    <p:sldId id="285" r:id="rId29"/>
    <p:sldId id="25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486" autoAdjust="0"/>
  </p:normalViewPr>
  <p:slideViewPr>
    <p:cSldViewPr snapToGrid="0">
      <p:cViewPr varScale="1">
        <p:scale>
          <a:sx n="46" d="100"/>
          <a:sy n="46" d="100"/>
        </p:scale>
        <p:origin x="157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DFEBF-DD70-4FC6-8DAC-BF61CB99519E}" type="datetimeFigureOut">
              <a:rPr lang="en-US" smtClean="0"/>
              <a:t>7/14/2015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874AA-C110-4C17-8D27-7F3CCD6CE003}" type="slidenum">
              <a:rPr lang="en-US" smtClean="0"/>
              <a:t>‹#›</a:t>
            </a:fld>
            <a:endParaRPr lang="en-US"/>
          </a:p>
        </p:txBody>
      </p:sp>
    </p:spTree>
    <p:extLst>
      <p:ext uri="{BB962C8B-B14F-4D97-AF65-F5344CB8AC3E}">
        <p14:creationId xmlns:p14="http://schemas.microsoft.com/office/powerpoint/2010/main" val="215667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Vital</a:t>
            </a:r>
            <a:r>
              <a:rPr lang="en-US" baseline="0" dirty="0" smtClean="0">
                <a:latin typeface="Times New Roman" panose="02020603050405020304" pitchFamily="18" charset="0"/>
                <a:cs typeface="Times New Roman" panose="02020603050405020304" pitchFamily="18" charset="0"/>
              </a:rPr>
              <a:t> signs are </a:t>
            </a:r>
            <a:r>
              <a:rPr lang="en-US" altLang="en-US" dirty="0" smtClean="0">
                <a:latin typeface="Times New Roman" panose="02020603050405020304" pitchFamily="18" charset="0"/>
                <a:cs typeface="Times New Roman" panose="02020603050405020304" pitchFamily="18" charset="0"/>
              </a:rPr>
              <a:t>measurements—temperature, pulse, respirations, blood pressure, pain level— that monitor the functioning of the vital organs of the body.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NAs monitor, document, and report on these vital signs: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Temperature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Pulse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Rate of respirations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Blood pressure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Pain level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An NA should report the following to the nurse: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Resident has a fever.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Respiratory or pulse rate is too rapid or too slow.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Resident’s blood pressure changes.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Pain is worsening or unrelieved.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latin typeface="Times New Roman" panose="02020603050405020304" pitchFamily="18" charset="0"/>
                <a:cs typeface="Times New Roman" panose="02020603050405020304" pitchFamily="18" charset="0"/>
              </a:rPr>
              <a:t>Remember: NAs must always protect residents’ privacy when taking vital signs. They should provide privacy during procedures and not discuss vital signs within earshot of others.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sz="1200" b="1" dirty="0" smtClean="0">
                <a:latin typeface="Times New Roman" panose="02020603050405020304" pitchFamily="18" charset="0"/>
                <a:cs typeface="Times New Roman" panose="02020603050405020304" pitchFamily="18" charset="0"/>
              </a:rPr>
              <a:t>Temp. Site		Fahrenheit		Celsius</a:t>
            </a:r>
            <a:endParaRPr lang="en-US" altLang="en-US" sz="1200" dirty="0" smtClean="0">
              <a:latin typeface="Times New Roman" panose="02020603050405020304" pitchFamily="18" charset="0"/>
              <a:cs typeface="Times New Roman" panose="02020603050405020304" pitchFamily="18" charset="0"/>
            </a:endParaRPr>
          </a:p>
          <a:p>
            <a:pPr marL="0" indent="0">
              <a:buFontTx/>
              <a:buNone/>
            </a:pPr>
            <a:r>
              <a:rPr lang="en-US" altLang="en-US" sz="1200" dirty="0" smtClean="0">
                <a:latin typeface="Times New Roman" panose="02020603050405020304" pitchFamily="18" charset="0"/>
                <a:cs typeface="Times New Roman" panose="02020603050405020304" pitchFamily="18" charset="0"/>
              </a:rPr>
              <a:t>Mouth (oral)		97.6°–99.6°		36.5°–37.5°</a:t>
            </a:r>
          </a:p>
          <a:p>
            <a:pPr marL="0" indent="0">
              <a:buFontTx/>
              <a:buNone/>
            </a:pPr>
            <a:r>
              <a:rPr lang="en-US" altLang="en-US" sz="1200" dirty="0" smtClean="0">
                <a:latin typeface="Times New Roman" panose="02020603050405020304" pitchFamily="18" charset="0"/>
                <a:cs typeface="Times New Roman" panose="02020603050405020304" pitchFamily="18" charset="0"/>
              </a:rPr>
              <a:t>Rectum (rectal)	98.6°–100.6°		37.0°–38.1°</a:t>
            </a:r>
          </a:p>
          <a:p>
            <a:pPr marL="0" indent="0">
              <a:buFontTx/>
              <a:buNone/>
            </a:pPr>
            <a:r>
              <a:rPr lang="en-US" altLang="en-US" sz="1200" dirty="0" smtClean="0">
                <a:latin typeface="Times New Roman" panose="02020603050405020304" pitchFamily="18" charset="0"/>
                <a:cs typeface="Times New Roman" panose="02020603050405020304" pitchFamily="18" charset="0"/>
              </a:rPr>
              <a:t>Armpit (axilla)		96.6°–98.6°		36.0°–37.0°</a:t>
            </a:r>
          </a:p>
          <a:p>
            <a:pPr marL="0" indent="0">
              <a:buFontTx/>
              <a:buNone/>
            </a:pPr>
            <a:r>
              <a:rPr lang="en-US" altLang="en-US" sz="1200" dirty="0" smtClean="0">
                <a:latin typeface="Times New Roman" panose="02020603050405020304" pitchFamily="18" charset="0"/>
                <a:cs typeface="Times New Roman" panose="02020603050405020304" pitchFamily="18" charset="0"/>
              </a:rPr>
              <a:t>Ear (tympanic)		96.6°–99.7°		35.8°–37.6°</a:t>
            </a:r>
          </a:p>
          <a:p>
            <a:pPr marL="0" indent="0">
              <a:buFontTx/>
              <a:buNone/>
            </a:pPr>
            <a:r>
              <a:rPr lang="en-US" altLang="en-US" sz="1200" dirty="0" smtClean="0">
                <a:latin typeface="Times New Roman" panose="02020603050405020304" pitchFamily="18" charset="0"/>
                <a:cs typeface="Times New Roman" panose="02020603050405020304" pitchFamily="18" charset="0"/>
              </a:rPr>
              <a:t>Temporal Artery	 97.2°–100.1°		36.2°–37.8°</a:t>
            </a:r>
          </a:p>
          <a:p>
            <a:pPr marL="0" indent="0">
              <a:buFontTx/>
              <a:buNone/>
            </a:pPr>
            <a:endParaRPr lang="en-US" altLang="en-US" sz="1200" dirty="0" smtClean="0">
              <a:latin typeface="Times New Roman" panose="02020603050405020304" pitchFamily="18" charset="0"/>
              <a:cs typeface="Times New Roman" panose="02020603050405020304" pitchFamily="18" charset="0"/>
            </a:endParaRPr>
          </a:p>
          <a:p>
            <a:pPr marL="0" indent="0">
              <a:buFontTx/>
              <a:buNone/>
            </a:pPr>
            <a:r>
              <a:rPr lang="en-US" altLang="en-US" sz="1200" b="1" dirty="0" smtClean="0">
                <a:latin typeface="Times New Roman" panose="02020603050405020304" pitchFamily="18" charset="0"/>
                <a:cs typeface="Times New Roman" panose="02020603050405020304" pitchFamily="18" charset="0"/>
              </a:rPr>
              <a:t>Normal Pulse Rate:</a:t>
            </a:r>
            <a:r>
              <a:rPr lang="en-US" altLang="en-US" sz="1200" dirty="0" smtClean="0">
                <a:latin typeface="Times New Roman" panose="02020603050405020304" pitchFamily="18" charset="0"/>
                <a:cs typeface="Times New Roman" panose="02020603050405020304" pitchFamily="18" charset="0"/>
              </a:rPr>
              <a:t> 60–100 beats per minute</a:t>
            </a:r>
          </a:p>
          <a:p>
            <a:pPr marL="0" indent="0">
              <a:buFontTx/>
              <a:buNone/>
            </a:pPr>
            <a:r>
              <a:rPr lang="en-US" altLang="en-US" sz="1200" b="1" dirty="0" smtClean="0">
                <a:latin typeface="Times New Roman" panose="02020603050405020304" pitchFamily="18" charset="0"/>
                <a:cs typeface="Times New Roman" panose="02020603050405020304" pitchFamily="18" charset="0"/>
              </a:rPr>
              <a:t>Normal Respiratory Rate:</a:t>
            </a:r>
            <a:r>
              <a:rPr lang="en-US" altLang="en-US" sz="1200" dirty="0" smtClean="0">
                <a:latin typeface="Times New Roman" panose="02020603050405020304" pitchFamily="18" charset="0"/>
                <a:cs typeface="Times New Roman" panose="02020603050405020304" pitchFamily="18" charset="0"/>
              </a:rPr>
              <a:t> 12–20 respirations per minute</a:t>
            </a:r>
          </a:p>
          <a:p>
            <a:pPr marL="0" indent="0">
              <a:buFontTx/>
              <a:buNone/>
            </a:pPr>
            <a:endParaRPr lang="en-US" altLang="en-US" sz="1200" dirty="0" smtClean="0">
              <a:latin typeface="Times New Roman" panose="02020603050405020304" pitchFamily="18" charset="0"/>
              <a:cs typeface="Times New Roman" panose="02020603050405020304" pitchFamily="18" charset="0"/>
            </a:endParaRPr>
          </a:p>
          <a:p>
            <a:pPr marL="0" indent="0">
              <a:buFontTx/>
              <a:buNone/>
            </a:pPr>
            <a:r>
              <a:rPr lang="en-US" altLang="en-US" sz="1200" b="1" dirty="0" smtClean="0">
                <a:latin typeface="Times New Roman" panose="02020603050405020304" pitchFamily="18" charset="0"/>
                <a:cs typeface="Times New Roman" panose="02020603050405020304" pitchFamily="18" charset="0"/>
              </a:rPr>
              <a:t>Blood Pressure</a:t>
            </a:r>
            <a:endParaRPr lang="en-US" altLang="en-US" sz="1200" dirty="0" smtClean="0">
              <a:latin typeface="Times New Roman" panose="02020603050405020304" pitchFamily="18" charset="0"/>
              <a:cs typeface="Times New Roman" panose="02020603050405020304" pitchFamily="18" charset="0"/>
            </a:endParaRPr>
          </a:p>
          <a:p>
            <a:pPr marL="0" indent="0">
              <a:buFontTx/>
              <a:buNone/>
            </a:pPr>
            <a:r>
              <a:rPr lang="en-US" altLang="en-US" sz="1200" dirty="0" smtClean="0">
                <a:latin typeface="Times New Roman" panose="02020603050405020304" pitchFamily="18" charset="0"/>
                <a:cs typeface="Times New Roman" panose="02020603050405020304" pitchFamily="18" charset="0"/>
              </a:rPr>
              <a:t>Normal			Systolic 100–119</a:t>
            </a:r>
          </a:p>
          <a:p>
            <a:pPr marL="0" indent="0">
              <a:buFontTx/>
              <a:buNone/>
            </a:pPr>
            <a:r>
              <a:rPr lang="en-US" altLang="en-US" sz="1200" dirty="0" smtClean="0">
                <a:latin typeface="Times New Roman" panose="02020603050405020304" pitchFamily="18" charset="0"/>
                <a:cs typeface="Times New Roman" panose="02020603050405020304" pitchFamily="18" charset="0"/>
              </a:rPr>
              <a:t>			Diastolic 60–79</a:t>
            </a:r>
          </a:p>
          <a:p>
            <a:pPr marL="0" indent="0">
              <a:buFontTx/>
              <a:buNone/>
            </a:pPr>
            <a:r>
              <a:rPr lang="en-US" altLang="en-US" sz="1200" dirty="0" smtClean="0">
                <a:latin typeface="Times New Roman" panose="02020603050405020304" pitchFamily="18" charset="0"/>
                <a:cs typeface="Times New Roman" panose="02020603050405020304" pitchFamily="18" charset="0"/>
              </a:rPr>
              <a:t>Low 			Below 100/60</a:t>
            </a:r>
          </a:p>
          <a:p>
            <a:pPr marL="0" indent="0">
              <a:buFontTx/>
              <a:buNone/>
            </a:pPr>
            <a:r>
              <a:rPr lang="en-US" altLang="en-US" sz="1200" dirty="0" err="1" smtClean="0">
                <a:latin typeface="Times New Roman" panose="02020603050405020304" pitchFamily="18" charset="0"/>
                <a:cs typeface="Times New Roman" panose="02020603050405020304" pitchFamily="18" charset="0"/>
              </a:rPr>
              <a:t>Prehypertensive</a:t>
            </a:r>
            <a:r>
              <a:rPr lang="en-US" altLang="en-US" sz="1200" dirty="0" smtClean="0">
                <a:latin typeface="Times New Roman" panose="02020603050405020304" pitchFamily="18" charset="0"/>
                <a:cs typeface="Times New Roman" panose="02020603050405020304" pitchFamily="18" charset="0"/>
              </a:rPr>
              <a:t>	                        Systolic 120–139</a:t>
            </a:r>
          </a:p>
          <a:p>
            <a:pPr marL="0" indent="0">
              <a:buFontTx/>
              <a:buNone/>
            </a:pPr>
            <a:r>
              <a:rPr lang="en-US" altLang="en-US" sz="1200" dirty="0" smtClean="0">
                <a:latin typeface="Times New Roman" panose="02020603050405020304" pitchFamily="18" charset="0"/>
                <a:cs typeface="Times New Roman" panose="02020603050405020304" pitchFamily="18" charset="0"/>
              </a:rPr>
              <a:t>			Diastolic 80–89</a:t>
            </a:r>
          </a:p>
          <a:p>
            <a:pPr marL="0" indent="0">
              <a:buFontTx/>
              <a:buNone/>
            </a:pPr>
            <a:r>
              <a:rPr lang="en-US" altLang="en-US" sz="1200" dirty="0" smtClean="0">
                <a:latin typeface="Times New Roman" panose="02020603050405020304" pitchFamily="18" charset="0"/>
                <a:cs typeface="Times New Roman" panose="02020603050405020304" pitchFamily="18" charset="0"/>
              </a:rPr>
              <a:t>High			140/90 or above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latin typeface="Times New Roman" panose="02020603050405020304" pitchFamily="18" charset="0"/>
              <a:cs typeface="Times New Roman" panose="02020603050405020304" pitchFamily="18" charset="0"/>
            </a:endParaRPr>
          </a:p>
          <a:p>
            <a:pPr marL="0" lvl="0" indent="0" algn="l">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3</a:t>
            </a:fld>
            <a:endParaRPr lang="en-US"/>
          </a:p>
        </p:txBody>
      </p:sp>
    </p:spTree>
    <p:extLst>
      <p:ext uri="{BB962C8B-B14F-4D97-AF65-F5344CB8AC3E}">
        <p14:creationId xmlns:p14="http://schemas.microsoft.com/office/powerpoint/2010/main" val="409380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Respiration is </a:t>
            </a:r>
            <a:r>
              <a:rPr lang="en-US" altLang="en-US" dirty="0" smtClean="0">
                <a:latin typeface="Times New Roman" panose="02020603050405020304" pitchFamily="18" charset="0"/>
                <a:cs typeface="Times New Roman" panose="02020603050405020304" pitchFamily="18" charset="0"/>
              </a:rPr>
              <a:t>the process of breathing air into the lungs and exhaling air out of the lungs.</a:t>
            </a:r>
            <a:r>
              <a:rPr lang="en-US" altLang="en-US" baseline="0" dirty="0" smtClean="0">
                <a:latin typeface="Times New Roman" panose="02020603050405020304" pitchFamily="18" charset="0"/>
                <a:cs typeface="Times New Roman" panose="02020603050405020304" pitchFamily="18" charset="0"/>
              </a:rPr>
              <a:t>  Inspiration is breathing in and expiration is exhaling air out of the lungs.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Times New Roman" panose="02020603050405020304" pitchFamily="18" charset="0"/>
                <a:cs typeface="Times New Roman" panose="02020603050405020304" pitchFamily="18" charset="0"/>
              </a:rPr>
              <a:t>There are different words to explain how someone is breathing.  Apnea is the absence of breathing, dyspnea is difficulty breathing, and </a:t>
            </a:r>
            <a:r>
              <a:rPr lang="en-US" altLang="en-US" baseline="0" dirty="0" err="1" smtClean="0">
                <a:latin typeface="Times New Roman" panose="02020603050405020304" pitchFamily="18" charset="0"/>
                <a:cs typeface="Times New Roman" panose="02020603050405020304" pitchFamily="18" charset="0"/>
              </a:rPr>
              <a:t>eupnea</a:t>
            </a:r>
            <a:r>
              <a:rPr lang="en-US" altLang="en-US" baseline="0" dirty="0" smtClean="0">
                <a:latin typeface="Times New Roman" panose="02020603050405020304" pitchFamily="18" charset="0"/>
                <a:cs typeface="Times New Roman" panose="02020603050405020304" pitchFamily="18" charset="0"/>
              </a:rPr>
              <a:t> is normal breathing.  Orthopnea is shortness of breath when lying down that is relieved by sitting up.  Tachypnea is rapid breathing and </a:t>
            </a:r>
            <a:r>
              <a:rPr lang="en-US" altLang="en-US" baseline="0" dirty="0" err="1" smtClean="0">
                <a:latin typeface="Times New Roman" panose="02020603050405020304" pitchFamily="18" charset="0"/>
                <a:cs typeface="Times New Roman" panose="02020603050405020304" pitchFamily="18" charset="0"/>
              </a:rPr>
              <a:t>Cheyne</a:t>
            </a:r>
            <a:r>
              <a:rPr lang="en-US" altLang="en-US" baseline="0" dirty="0" smtClean="0">
                <a:latin typeface="Times New Roman" panose="02020603050405020304" pitchFamily="18" charset="0"/>
                <a:cs typeface="Times New Roman" panose="02020603050405020304" pitchFamily="18" charset="0"/>
              </a:rPr>
              <a:t>-Stokes is alternating periods of slow, irregular breathing and rapid, shallow breathing.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these important points about respiration: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 breath includes both inspiration and expiration.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Normal rate for adults is 12 to 20 breaths per minute.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Normal rate for infants is 30 to 40 breaths per minute.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Do the counting immediately after taking the pulse.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Do not let person know you are counting breaths.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r>
              <a:rPr lang="en-US" altLang="en-US" i="1" dirty="0" smtClean="0">
                <a:latin typeface="Times New Roman" panose="02020603050405020304" pitchFamily="18" charset="0"/>
                <a:cs typeface="Times New Roman" panose="02020603050405020304" pitchFamily="18" charset="0"/>
              </a:rPr>
              <a:t>Equipment: watch with a second hand, pen and paper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0" lvl="0" indent="-329184">
              <a:buNone/>
            </a:pPr>
            <a:r>
              <a:rPr lang="en-US" altLang="en-US" dirty="0" smtClean="0">
                <a:latin typeface="Times New Roman" panose="02020603050405020304" pitchFamily="18" charset="0"/>
                <a:cs typeface="Times New Roman" panose="02020603050405020304" pitchFamily="18" charset="0"/>
              </a:rPr>
              <a:t>4.  Provide for resident’s privacy with curtain, screen, or door.</a:t>
            </a:r>
          </a:p>
          <a:p>
            <a:pPr marL="0" lvl="0" indent="-329184">
              <a:buNone/>
            </a:pPr>
            <a:r>
              <a:rPr lang="en-US" altLang="en-US" dirty="0" smtClean="0">
                <a:latin typeface="Times New Roman" panose="02020603050405020304" pitchFamily="18" charset="0"/>
                <a:cs typeface="Times New Roman" panose="02020603050405020304" pitchFamily="18" charset="0"/>
              </a:rPr>
              <a:t>5.  Place fingertips on the thumb side of resident’s wrist. Locate pulse.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6.  Using your watch, count the beats for one full minute.</a:t>
            </a:r>
          </a:p>
          <a:p>
            <a:pPr marL="0" lvl="0" indent="-329184">
              <a:buNone/>
            </a:pPr>
            <a:r>
              <a:rPr lang="en-US" altLang="en-US" dirty="0" smtClean="0">
                <a:latin typeface="Times New Roman" panose="02020603050405020304" pitchFamily="18" charset="0"/>
                <a:cs typeface="Times New Roman" panose="02020603050405020304" pitchFamily="18" charset="0"/>
              </a:rPr>
              <a:t>7.  Keeping your fingertips on the resident’s wrist, count respirations for one full minute. Observe the pattern and character of the resident’s breathing. Normal breathing is smooth and quiet. If you see signs of troubled, shallow, or noisy breathing, such as wheezing, report it.</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8.  Record pulse rate, date, time, and method used (radial). Record the respiratory rate and the pattern or character of breathing.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9.  Place call light within resident’s reach.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Report to the nurse if the pulse is less than 60 beats per minute, over 100 beats per minute, if the rhythm is irregular, or if breathing is irregular.</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12</a:t>
            </a:fld>
            <a:endParaRPr lang="en-US"/>
          </a:p>
        </p:txBody>
      </p:sp>
    </p:spTree>
    <p:extLst>
      <p:ext uri="{BB962C8B-B14F-4D97-AF65-F5344CB8AC3E}">
        <p14:creationId xmlns:p14="http://schemas.microsoft.com/office/powerpoint/2010/main" val="163073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When</a:t>
            </a:r>
            <a:r>
              <a:rPr lang="en-US" baseline="0" dirty="0" smtClean="0">
                <a:latin typeface="Times New Roman" panose="02020603050405020304" pitchFamily="18" charset="0"/>
                <a:cs typeface="Times New Roman" panose="02020603050405020304" pitchFamily="18" charset="0"/>
              </a:rPr>
              <a:t> we measure blood pressure, we really are obtaining two pressure measurements – systolic and diastolic pressures.  The systolic pressure is the first measurement of blood pressure; </a:t>
            </a:r>
            <a:r>
              <a:rPr lang="en-US" altLang="en-US" dirty="0" smtClean="0">
                <a:latin typeface="Times New Roman" panose="02020603050405020304" pitchFamily="18" charset="0"/>
                <a:cs typeface="Times New Roman" panose="02020603050405020304" pitchFamily="18" charset="0"/>
              </a:rPr>
              <a:t>phase when the heart is at work, contracting and pushing the blood from the left ventricle of the heart.</a:t>
            </a:r>
            <a:r>
              <a:rPr lang="en-US" altLang="en-US" baseline="0" dirty="0" smtClean="0">
                <a:latin typeface="Times New Roman" panose="02020603050405020304" pitchFamily="18" charset="0"/>
                <a:cs typeface="Times New Roman" panose="02020603050405020304" pitchFamily="18" charset="0"/>
              </a:rPr>
              <a:t>  The diastolic pressure is the second measurement of blood pressure; phase when the heart relaxes or rests.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Times New Roman" panose="02020603050405020304" pitchFamily="18" charset="0"/>
                <a:cs typeface="Times New Roman" panose="02020603050405020304" pitchFamily="18" charset="0"/>
              </a:rPr>
              <a:t>Hypertension (HTN) is high blood pressure, measuring 140/90 or higher.  Prehypertension is </a:t>
            </a:r>
            <a:r>
              <a:rPr lang="en-US" altLang="en-US" dirty="0" smtClean="0">
                <a:latin typeface="Times New Roman" panose="02020603050405020304" pitchFamily="18" charset="0"/>
                <a:cs typeface="Times New Roman" panose="02020603050405020304" pitchFamily="18" charset="0"/>
              </a:rPr>
              <a:t>a condition in which a person has a systolic measurement of 120–139 mm Hg and a diastolic measurement of 80–89 mm Hg; indicates that the person does not have high blood pressure now but is likely to have it in the future.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cs typeface="Times New Roman" panose="02020603050405020304" pitchFamily="18" charset="0"/>
              </a:rPr>
              <a:t>Hypotension is low blood pressure, measuring 100/60 or lower.  A sphygmomanometer,</a:t>
            </a:r>
            <a:r>
              <a:rPr lang="en-US" altLang="en-US" baseline="0" dirty="0" smtClean="0">
                <a:latin typeface="Times New Roman" panose="02020603050405020304" pitchFamily="18" charset="0"/>
                <a:cs typeface="Times New Roman" panose="02020603050405020304" pitchFamily="18" charset="0"/>
              </a:rPr>
              <a:t> or blood pressure cuff, is used to measure a blood pressure.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these important points about blood pressure: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The two parts of the BP are systolic (top number) and diastolic (bottom number).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Normal range is: S=100 to 119; D=60 to 79.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Blood pressure measurements between 120/80 and 139/89 were once considered normal but are now considered prehypertension.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Brachial artery at the elbow is used.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Equipment used is stethoscope and a sphygmomanometer.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An electronic sphygmomanometer may be available. If so, you will be trained in its use.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The cuff must first be completely deflated.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Never measure blood pressure on an arm that has an IV, a dialysis shunt, or any medical equipment. Avoid a side with a cast, recent trauma, paralysis from a stroke, burns, or mastectomy.</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One-step method does not include getting an estimated systolic measurement before beginning. Two-step method does require getting an estimated systolic measurement.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latin typeface="Times New Roman" panose="02020603050405020304" pitchFamily="18" charset="0"/>
                <a:cs typeface="Times New Roman" panose="02020603050405020304" pitchFamily="18" charset="0"/>
              </a:rPr>
              <a:t>Remember: It is not always easy to perfect the skill of hearing the first and last sounds when measuring blood pressure. Practice will help develop this skill.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latin typeface="Times New Roman" panose="02020603050405020304" pitchFamily="18" charset="0"/>
                <a:cs typeface="Times New Roman" panose="02020603050405020304" pitchFamily="18" charset="0"/>
              </a:rPr>
              <a:t>If a nurse asks an NA to take an </a:t>
            </a:r>
            <a:r>
              <a:rPr lang="en-US" altLang="en-US" i="1" dirty="0" smtClean="0">
                <a:latin typeface="Times New Roman" panose="02020603050405020304" pitchFamily="18" charset="0"/>
                <a:cs typeface="Times New Roman" panose="02020603050405020304" pitchFamily="18" charset="0"/>
              </a:rPr>
              <a:t>orthostatic blood pressure</a:t>
            </a:r>
            <a:r>
              <a:rPr lang="en-US" altLang="en-US" dirty="0" smtClean="0">
                <a:latin typeface="Times New Roman" panose="02020603050405020304" pitchFamily="18" charset="0"/>
                <a:cs typeface="Times New Roman" panose="02020603050405020304" pitchFamily="18" charset="0"/>
              </a:rPr>
              <a:t> measurement, he is asking for measurements taken first with the resident lying down, then sitting up, and then standing.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r>
              <a:rPr lang="en-US" altLang="en-US" i="1" dirty="0" smtClean="0">
                <a:latin typeface="Times New Roman" panose="02020603050405020304" pitchFamily="18" charset="0"/>
                <a:cs typeface="Times New Roman" panose="02020603050405020304" pitchFamily="18" charset="0"/>
              </a:rPr>
              <a:t>Equipment: sphygmomanometer, stethoscope, alcohol wipes, pen and paper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0" lvl="0" indent="-329184">
              <a:buNone/>
            </a:pPr>
            <a:r>
              <a:rPr lang="en-US" altLang="en-US" dirty="0" smtClean="0">
                <a:latin typeface="Times New Roman" panose="02020603050405020304" pitchFamily="18" charset="0"/>
                <a:cs typeface="Times New Roman" panose="02020603050405020304" pitchFamily="18" charset="0"/>
              </a:rPr>
              <a:t>4.  Provide for resident’s privacy with curtain, screen, or door.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5.  Ask the resident to roll up his sleeve so that the upper arm is exposed. Do not measure blood pressure over clothing.</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6.  Position resident’s arm with palm up. The arm should be level with the heart.</a:t>
            </a:r>
          </a:p>
          <a:p>
            <a:pPr marL="0" lvl="0" indent="-329184">
              <a:buNone/>
            </a:pPr>
            <a:r>
              <a:rPr lang="en-US" altLang="en-US" dirty="0" smtClean="0">
                <a:latin typeface="Times New Roman" panose="02020603050405020304" pitchFamily="18" charset="0"/>
                <a:cs typeface="Times New Roman" panose="02020603050405020304" pitchFamily="18" charset="0"/>
              </a:rPr>
              <a:t>7.  With the valve open, squeeze the cuff. Make sure it is completely deflated.</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8.  Place blood pressure cuff snugly on resident’s upper arm. The center of the cuff with sensor/arrow is placed over the brachial artery (1-1½ inches above the elbow, toward inside of elbow).</a:t>
            </a:r>
          </a:p>
          <a:p>
            <a:pPr marL="0" lvl="0" indent="-329184">
              <a:buNone/>
            </a:pPr>
            <a:r>
              <a:rPr lang="en-US" altLang="en-US" dirty="0" smtClean="0">
                <a:latin typeface="Times New Roman" panose="02020603050405020304" pitchFamily="18" charset="0"/>
                <a:cs typeface="Times New Roman" panose="02020603050405020304" pitchFamily="18" charset="0"/>
              </a:rPr>
              <a:t>9.  Before using stethoscope, wipe diaphragm and earpieces with alcohol wipes.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Locate brachial pulse with fingertips.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Place diaphragm of stethoscope over brachial artery.</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r>
              <a:rPr lang="en-US" altLang="en-US" dirty="0" smtClean="0">
                <a:latin typeface="Times New Roman" panose="02020603050405020304" pitchFamily="18" charset="0"/>
                <a:cs typeface="Times New Roman" panose="02020603050405020304" pitchFamily="18" charset="0"/>
              </a:rPr>
              <a:t>Continued on next slide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13</a:t>
            </a:fld>
            <a:endParaRPr lang="en-US"/>
          </a:p>
        </p:txBody>
      </p:sp>
    </p:spTree>
    <p:extLst>
      <p:ext uri="{BB962C8B-B14F-4D97-AF65-F5344CB8AC3E}">
        <p14:creationId xmlns:p14="http://schemas.microsoft.com/office/powerpoint/2010/main" val="2306401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12.  Place earpieces of stethoscope in your ears.</a:t>
            </a:r>
          </a:p>
          <a:p>
            <a:pPr marL="0" lvl="0" indent="-329184">
              <a:buNone/>
            </a:pPr>
            <a:r>
              <a:rPr lang="en-US" altLang="en-US" dirty="0" smtClean="0">
                <a:latin typeface="Times New Roman" panose="02020603050405020304" pitchFamily="18" charset="0"/>
                <a:cs typeface="Times New Roman" panose="02020603050405020304" pitchFamily="18" charset="0"/>
              </a:rPr>
              <a:t>13.  Close the valve (clockwise) until it stops. Do not over-tighten it.</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14.  Inflate cuff to 30 mmHg above the point at which the pulse is last heard or felt.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15.  Open the valve slightly with thumb and index finger. Deflate cuff slowly. Releasing the valve slowly allows you to hear beats accurately.</a:t>
            </a:r>
          </a:p>
          <a:p>
            <a:pPr marL="0" lvl="0" indent="-329184">
              <a:buNone/>
            </a:pPr>
            <a:r>
              <a:rPr lang="en-US" altLang="en-US" dirty="0" smtClean="0">
                <a:latin typeface="Times New Roman" panose="02020603050405020304" pitchFamily="18" charset="0"/>
                <a:cs typeface="Times New Roman" panose="02020603050405020304" pitchFamily="18" charset="0"/>
              </a:rPr>
              <a:t>16.  Watch gauge. Listen for sound of the pulse.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17.  Remember the reading at which the first pulse sound is heard. This is the systolic pressure.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18.  Continue listening for a change or muffling of pulse sound. The point of change or the point the sound disappears is the diastolic pressure. Remember this reading.</a:t>
            </a:r>
          </a:p>
          <a:p>
            <a:pPr marL="0" lvl="0" indent="-329184">
              <a:buNone/>
            </a:pPr>
            <a:r>
              <a:rPr lang="en-US" altLang="en-US" dirty="0" smtClean="0">
                <a:latin typeface="Times New Roman" panose="02020603050405020304" pitchFamily="18" charset="0"/>
                <a:cs typeface="Times New Roman" panose="02020603050405020304" pitchFamily="18" charset="0"/>
              </a:rPr>
              <a:t>19.  Open the valve to deflate cuff completely. Remove cuff.</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20.  Record both the systolic and diastolic pressures. Write the numbers like a fraction, with the systolic reading on top and the diastolic reading on the bottom (for example: 120/80). Note which arm was used. Write RA for right arm and LA for left arm.</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21.  Wipe diaphragm and earpieces of stethoscope with alcohol wipes. Store equipment.</a:t>
            </a:r>
          </a:p>
          <a:p>
            <a:pPr marL="0" lvl="0" indent="-329184">
              <a:buNone/>
            </a:pPr>
            <a:r>
              <a:rPr lang="en-US" altLang="en-US" dirty="0" smtClean="0">
                <a:latin typeface="Times New Roman" panose="02020603050405020304" pitchFamily="18" charset="0"/>
                <a:cs typeface="Times New Roman" panose="02020603050405020304" pitchFamily="18" charset="0"/>
              </a:rPr>
              <a:t>22.  Place call light within resident’s reach.</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23.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24.  Report any changes in resident to the nurse.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14</a:t>
            </a:fld>
            <a:endParaRPr lang="en-US"/>
          </a:p>
        </p:txBody>
      </p:sp>
    </p:spTree>
    <p:extLst>
      <p:ext uri="{BB962C8B-B14F-4D97-AF65-F5344CB8AC3E}">
        <p14:creationId xmlns:p14="http://schemas.microsoft.com/office/powerpoint/2010/main" val="2068563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cs typeface="Times New Roman" panose="02020603050405020304" pitchFamily="18" charset="0"/>
              </a:rPr>
              <a:t>Equipment: sphygmomanometer (blood pressure cuff), stethoscope, alcohol wipes, pen and paper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0" lvl="0" indent="-329184">
              <a:buNone/>
            </a:pPr>
            <a:r>
              <a:rPr lang="en-US" altLang="en-US" dirty="0" smtClean="0">
                <a:latin typeface="Times New Roman" panose="02020603050405020304" pitchFamily="18" charset="0"/>
                <a:cs typeface="Times New Roman" panose="02020603050405020304" pitchFamily="18" charset="0"/>
              </a:rPr>
              <a:t>4.  Provide for resident’s privacy with curtain, screen, or door.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5.  Ask the resident to roll up his sleeve so that the upper arm is exposed. Do not measure blood pressure over clothing.</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6.  Position resident’s arm with palm up. The arm should be level with the heart.</a:t>
            </a:r>
          </a:p>
          <a:p>
            <a:pPr marL="0" lvl="0" indent="-329184">
              <a:buNone/>
            </a:pPr>
            <a:r>
              <a:rPr lang="en-US" altLang="en-US" dirty="0" smtClean="0">
                <a:latin typeface="Times New Roman" panose="02020603050405020304" pitchFamily="18" charset="0"/>
                <a:cs typeface="Times New Roman" panose="02020603050405020304" pitchFamily="18" charset="0"/>
              </a:rPr>
              <a:t>7.  With the valve open, squeeze the cuff. Make sure it is completely deflated.</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8.  Place blood pressure cuff snugly on resident’s upper arm. The center of the cuff with sensor/arrow is placed over the brachial artery (1-1½ inches above the elbow, toward inside of elbow).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9.  Locate the radial (wrist) pulse with your fingertips.</a:t>
            </a:r>
          </a:p>
          <a:p>
            <a:pPr marL="0" lvl="0" indent="-329184">
              <a:buNone/>
            </a:pPr>
            <a:r>
              <a:rPr lang="en-US" altLang="en-US" dirty="0" smtClean="0">
                <a:latin typeface="Times New Roman" panose="02020603050405020304" pitchFamily="18" charset="0"/>
                <a:cs typeface="Times New Roman" panose="02020603050405020304" pitchFamily="18" charset="0"/>
              </a:rPr>
              <a:t>10.  Close the valve (clockwise) until it stops. Inflate cuff while watching gauge.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Stop inflating when you can no longer feel the radial pulse. Note the reading. The number is an estimate of the systolic pressure. This estimate helps you not to inflate the cuff too high later in this procedure. Inflating the cuff too high is painful and may damage small blood vessels.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12.  Open the valve to deflate cuff completely.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13.  Write down the estimated systolic reading. </a:t>
            </a:r>
          </a:p>
          <a:p>
            <a:pPr lvl="0"/>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Continued on next slide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15</a:t>
            </a:fld>
            <a:endParaRPr lang="en-US"/>
          </a:p>
        </p:txBody>
      </p:sp>
    </p:spTree>
    <p:extLst>
      <p:ext uri="{BB962C8B-B14F-4D97-AF65-F5344CB8AC3E}">
        <p14:creationId xmlns:p14="http://schemas.microsoft.com/office/powerpoint/2010/main" val="2912477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14.  Before using the stethoscope, wipe diaphragm and earpieces of stethoscope with alcohol wipes.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15.  Locate brachial pulse with fingertips.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16.  Place the earpieces of the stethoscope in your ears.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17.  Place the diaphragm of the stethoscope over the brachial artery.</a:t>
            </a:r>
          </a:p>
          <a:p>
            <a:pPr marL="0" lvl="0" indent="-329184">
              <a:buNone/>
            </a:pPr>
            <a:r>
              <a:rPr lang="en-US" altLang="en-US" dirty="0" smtClean="0">
                <a:latin typeface="Times New Roman" panose="02020603050405020304" pitchFamily="18" charset="0"/>
                <a:cs typeface="Times New Roman" panose="02020603050405020304" pitchFamily="18" charset="0"/>
              </a:rPr>
              <a:t>18.  Close the valve (clockwise) until it stops. Do not over-tighten it.</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19.  Inflate the cuff to 30 mmHg above your estimated systolic pressure.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20.  Open the valve slightly with thumb and index finger. Deflate cuff slowly. Releasing the valve slowly allows you to hear beats accurately.</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21.  Watch the gauge. Listen for sound of the pulse.</a:t>
            </a:r>
          </a:p>
          <a:p>
            <a:pPr marL="0" lvl="0" indent="-329184">
              <a:buNone/>
            </a:pPr>
            <a:r>
              <a:rPr lang="en-US" altLang="en-US" dirty="0" smtClean="0">
                <a:latin typeface="Times New Roman" panose="02020603050405020304" pitchFamily="18" charset="0"/>
                <a:cs typeface="Times New Roman" panose="02020603050405020304" pitchFamily="18" charset="0"/>
              </a:rPr>
              <a:t>22.  Remember the reading at which the first pulse sound is heard. This is the systolic pressure.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23.  Continue listening for a change or muffling of pulse sound. The point of change or the point that the sound disappears is the diastolic pressure. Remember this reading.</a:t>
            </a:r>
          </a:p>
          <a:p>
            <a:pPr marL="0" lvl="0" indent="-329184">
              <a:buNone/>
            </a:pPr>
            <a:r>
              <a:rPr lang="en-US" altLang="en-US" dirty="0" smtClean="0">
                <a:latin typeface="Times New Roman" panose="02020603050405020304" pitchFamily="18" charset="0"/>
                <a:cs typeface="Times New Roman" panose="02020603050405020304" pitchFamily="18" charset="0"/>
              </a:rPr>
              <a:t>24.  Open the valve to deflate cuff completely. Remove cuff.</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25.  Record both the systolic and diastolic pressures. Write the numbers like a fraction, with the systolic reading on top and the diastolic reading on the bottom (for example: 120/80). Note which arm was used. Write RA for right arm and LA for left arm.</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26.  Wipe diaphragm and earpieces of stethoscope with alcohol wipes. Store equipment.</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27.  Place call light within resident’s reach.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28.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29.  Report any changes in resident to the nurse.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16</a:t>
            </a:fld>
            <a:endParaRPr lang="en-US"/>
          </a:p>
        </p:txBody>
      </p:sp>
    </p:spTree>
    <p:extLst>
      <p:ext uri="{BB962C8B-B14F-4D97-AF65-F5344CB8AC3E}">
        <p14:creationId xmlns:p14="http://schemas.microsoft.com/office/powerpoint/2010/main" val="505582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smtClean="0">
                <a:latin typeface="Times New Roman" panose="02020603050405020304" pitchFamily="18" charset="0"/>
                <a:cs typeface="Times New Roman" panose="02020603050405020304" pitchFamily="18" charset="0"/>
              </a:rPr>
              <a:t>It is important to remember the following points about pain: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It is as important to monitor as vital signs.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It is uncomfortable and an individual experience.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Take complaints of pain seriously.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Observe and report carefully since care plans are based on your reports.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Ask questions to get accurate information.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Pain is not a normal part of aging.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observe and report the following signs and symptoms associated with pain: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Increased pulse, respirations, and blood pressure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Sweating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Nausea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Vomiting</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Tightening the jaw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Squeezing eyes shut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Holding or guarding a body part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Frowning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Grinding teeth Increased restlessness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Agitation or tension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Change in behavior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Crying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Sighing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Groaning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Breathing heavily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Rocking</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Pacing</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Repetitive movements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Difficulty moving or walking </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 following ideas to help reduce residents’ pain: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Report complaints of pain or unrelieved pain immediately.</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Gently position the body in proper alignment.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Give back rubs.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Ask if the resident would like to take a warm bath or shower.</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Assist the resident to the bathroom or commode or offer the bedpan or urinal.</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Encourage slow, deep breathing.</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Provide a calm and quiet environment. Use soft music to distract the resident.</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Be patient, caring, gentle, and responsive to residents who are in pain.</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17</a:t>
            </a:fld>
            <a:endParaRPr lang="en-US"/>
          </a:p>
        </p:txBody>
      </p:sp>
    </p:spTree>
    <p:extLst>
      <p:ext uri="{BB962C8B-B14F-4D97-AF65-F5344CB8AC3E}">
        <p14:creationId xmlns:p14="http://schemas.microsoft.com/office/powerpoint/2010/main" val="709429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smtClean="0">
                <a:latin typeface="Times New Roman" panose="02020603050405020304" pitchFamily="18" charset="0"/>
                <a:cs typeface="Times New Roman" panose="02020603050405020304" pitchFamily="18" charset="0"/>
              </a:rPr>
              <a:t>NAs should know the following points about warm and cold applications: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Heat relieves pain and muscular tension, reduces swelling, elevates temperature in the tissues, and increases blood flow, bringing more oxygen and nutrients to tissues.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Cold stops bleeding, prevents swelling, reduces pain, and helps bring down high fevers.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Moisture strengthens the effect of heat and cold.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Observe area for redness, pain, blisters, or numbness. Report any of these to the nurse. This may indicate tissue damage. </a:t>
            </a:r>
          </a:p>
          <a:p>
            <a:pPr marL="457200" lvl="1"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r>
              <a:rPr lang="en-US" altLang="en-US" i="1" dirty="0" smtClean="0">
                <a:latin typeface="Times New Roman" panose="02020603050405020304" pitchFamily="18" charset="0"/>
                <a:cs typeface="Times New Roman" panose="02020603050405020304" pitchFamily="18" charset="0"/>
              </a:rPr>
              <a:t>Equipment: washcloth or compress, plastic wrap, towel, basin, bath thermometer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0" lvl="0" indent="-329184">
              <a:buNone/>
            </a:pPr>
            <a:r>
              <a:rPr lang="en-US" altLang="en-US" dirty="0" smtClean="0">
                <a:latin typeface="Times New Roman" panose="02020603050405020304" pitchFamily="18" charset="0"/>
                <a:cs typeface="Times New Roman" panose="02020603050405020304" pitchFamily="18" charset="0"/>
              </a:rPr>
              <a:t>4.  Provide for the resident’s privacy with curtain, screen, or door. </a:t>
            </a:r>
          </a:p>
          <a:p>
            <a:pPr marL="0" lvl="0" indent="-329184">
              <a:buNone/>
            </a:pPr>
            <a:r>
              <a:rPr lang="en-US" altLang="en-US" dirty="0" smtClean="0">
                <a:latin typeface="Times New Roman" panose="02020603050405020304" pitchFamily="18" charset="0"/>
                <a:cs typeface="Times New Roman" panose="02020603050405020304" pitchFamily="18" charset="0"/>
              </a:rPr>
              <a:t>5.  Fill basin one-half to two-thirds full with warm water. Test water temperature with thermometer or against the inside of your wrist to ensure it is safe. Water temperature should be no higher than 105°F. Have resident check water temperature. Adjust if necessary.</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6.  Soak the washcloth in the water and wring it out. Immediately apply it to the area needing a warm compress. Note the time. Quickly cover the washcloth with plastic wrap and the towel to keep it warm.</a:t>
            </a:r>
          </a:p>
          <a:p>
            <a:pPr marL="0" lvl="0" indent="-329184">
              <a:buNone/>
            </a:pPr>
            <a:r>
              <a:rPr lang="en-US" altLang="en-US" dirty="0" smtClean="0">
                <a:latin typeface="Times New Roman" panose="02020603050405020304" pitchFamily="18" charset="0"/>
                <a:cs typeface="Times New Roman" panose="02020603050405020304" pitchFamily="18" charset="0"/>
              </a:rPr>
              <a:t>7.  Check the area every five minutes. Remove the compress if the area is red or numb or if the resident complains of pain or discomfort. Change the compress if cooling occurs. Remove the compress after 20 minutes.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8.  Make resident comfortable.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9.  Place soiled towels in proper container.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Empty, rinse, and wipe basin. Return to proper storage. Discard plastic wrap.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Place call light within resident’s reach.</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13.  Report any changes in resident to the nurse.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14.  Document procedure using facility guidelines.</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18</a:t>
            </a:fld>
            <a:endParaRPr lang="en-US"/>
          </a:p>
        </p:txBody>
      </p:sp>
    </p:spTree>
    <p:extLst>
      <p:ext uri="{BB962C8B-B14F-4D97-AF65-F5344CB8AC3E}">
        <p14:creationId xmlns:p14="http://schemas.microsoft.com/office/powerpoint/2010/main" val="278126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smtClean="0">
                <a:latin typeface="Times New Roman" panose="02020603050405020304" pitchFamily="18" charset="0"/>
                <a:cs typeface="Times New Roman" panose="02020603050405020304" pitchFamily="18" charset="0"/>
              </a:rPr>
              <a:t>Equipment: towel, basin, bath thermometer, bath blanket</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0" lvl="0" indent="-329184">
              <a:buNone/>
            </a:pPr>
            <a:r>
              <a:rPr lang="en-US" altLang="en-US" dirty="0" smtClean="0">
                <a:latin typeface="Times New Roman" panose="02020603050405020304" pitchFamily="18" charset="0"/>
                <a:cs typeface="Times New Roman" panose="02020603050405020304" pitchFamily="18" charset="0"/>
              </a:rPr>
              <a:t>4.  Provide for the resident’s privacy with curtain, screen, or door. </a:t>
            </a:r>
          </a:p>
          <a:p>
            <a:pPr marL="0" lvl="0" indent="-329184">
              <a:buNone/>
            </a:pPr>
            <a:r>
              <a:rPr lang="en-US" altLang="en-US" dirty="0" smtClean="0">
                <a:latin typeface="Times New Roman" panose="02020603050405020304" pitchFamily="18" charset="0"/>
                <a:cs typeface="Times New Roman" panose="02020603050405020304" pitchFamily="18" charset="0"/>
              </a:rPr>
              <a:t>5.  Fill the basin half full of warm water. Test water temperature with thermometer or against the inside of your wrist to ensure it is safe. Water temperature should be no higher than 105°F. Have resident check water temperature. Adjust if necessary.</a:t>
            </a:r>
          </a:p>
          <a:p>
            <a:pPr marL="0" lvl="0" indent="-329184">
              <a:buNone/>
            </a:pPr>
            <a:r>
              <a:rPr lang="en-US" altLang="en-US" dirty="0" smtClean="0">
                <a:latin typeface="Times New Roman" panose="02020603050405020304" pitchFamily="18" charset="0"/>
                <a:cs typeface="Times New Roman" panose="02020603050405020304" pitchFamily="18" charset="0"/>
              </a:rPr>
              <a:t>6.  Immerse the body part in the basin. Pad the edge of the basin with a towel. Use a bath blanket to cover the resident if needed for extra warmth.</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7.  Check water temperature every five minutes. Add hot water as needed to maintain the temperature. Never add water hotter than 105°F to avoid burns. To prevent burns, ask the resident not to add hot water. Observe the area for redness. Discontinue the soak if the resident has pain or discomfort.</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8.  Soak for 15 to 20 minutes or as ordered.</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9.  Remove basin. Use the towel to dry resident.</a:t>
            </a:r>
          </a:p>
          <a:p>
            <a:pPr marL="0" lvl="0" indent="-329184">
              <a:buNone/>
            </a:pPr>
            <a:r>
              <a:rPr lang="en-US" altLang="en-US" dirty="0" smtClean="0">
                <a:latin typeface="Times New Roman" panose="02020603050405020304" pitchFamily="18" charset="0"/>
                <a:cs typeface="Times New Roman" panose="02020603050405020304" pitchFamily="18" charset="0"/>
              </a:rPr>
              <a:t>10.  Make resident comfortable.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Place soiled towel in proper container.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12.  Empty, rinse, and wipe basin. Return to proper storage.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13.  Place call light within resident’s reach.</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14.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15.  Report any changes in resident to the nurse.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19</a:t>
            </a:fld>
            <a:endParaRPr lang="en-US"/>
          </a:p>
        </p:txBody>
      </p:sp>
    </p:spTree>
    <p:extLst>
      <p:ext uri="{BB962C8B-B14F-4D97-AF65-F5344CB8AC3E}">
        <p14:creationId xmlns:p14="http://schemas.microsoft.com/office/powerpoint/2010/main" val="965409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cs typeface="Times New Roman" panose="02020603050405020304" pitchFamily="18" charset="0"/>
              </a:rPr>
              <a:t>Equipment: </a:t>
            </a:r>
            <a:r>
              <a:rPr lang="en-US" altLang="en-US" dirty="0" err="1" smtClean="0">
                <a:latin typeface="Times New Roman" panose="02020603050405020304" pitchFamily="18" charset="0"/>
                <a:cs typeface="Times New Roman" panose="02020603050405020304" pitchFamily="18" charset="0"/>
              </a:rPr>
              <a:t>Aquamatic</a:t>
            </a:r>
            <a:r>
              <a:rPr lang="en-US" altLang="en-US" dirty="0" smtClean="0">
                <a:latin typeface="Times New Roman" panose="02020603050405020304" pitchFamily="18" charset="0"/>
                <a:cs typeface="Times New Roman" panose="02020603050405020304" pitchFamily="18" charset="0"/>
              </a:rPr>
              <a:t> K-Pad and control unit, covering for pad, distilled water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marL="0" lvl="0" indent="-329184">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0" lvl="0" indent="-329184">
              <a:buNone/>
            </a:pPr>
            <a:r>
              <a:rPr lang="en-US" altLang="en-US" dirty="0" smtClean="0">
                <a:latin typeface="Times New Roman" panose="02020603050405020304" pitchFamily="18" charset="0"/>
                <a:cs typeface="Times New Roman" panose="02020603050405020304" pitchFamily="18" charset="0"/>
              </a:rPr>
              <a:t>4.  Provide for the resident’s privacy during procedure with curtain, screen, or door.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5.  Place the control unit on the bedside table. Make sure cords are not frayed or damaged. Check that tubing between pad and unit is intact.</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6.  Remove cover of control unit to check level of water. If it is low, fill it with distilled water to the fill line.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7.  Put the cover of control unit back in place. </a:t>
            </a:r>
          </a:p>
          <a:p>
            <a:pPr marL="0" lvl="0" indent="-329184">
              <a:buNone/>
            </a:pPr>
            <a:r>
              <a:rPr lang="en-US" altLang="en-US" dirty="0" smtClean="0">
                <a:latin typeface="Times New Roman" panose="02020603050405020304" pitchFamily="18" charset="0"/>
                <a:cs typeface="Times New Roman" panose="02020603050405020304" pitchFamily="18" charset="0"/>
              </a:rPr>
              <a:t>8.  Plug unit in and turn pad on. Temperature should have been pre-set. If it was not, check with the nurse for proper temperature.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9.  Place the pad in the cover. Do not pin the pad to the cover. </a:t>
            </a:r>
          </a:p>
          <a:p>
            <a:pPr marL="0" lvl="0" indent="-329184">
              <a:buNone/>
            </a:pPr>
            <a:r>
              <a:rPr lang="en-US" altLang="en-US" dirty="0" smtClean="0">
                <a:latin typeface="Times New Roman" panose="02020603050405020304" pitchFamily="18" charset="0"/>
                <a:cs typeface="Times New Roman" panose="02020603050405020304" pitchFamily="18" charset="0"/>
              </a:rPr>
              <a:t>10.  Uncover area to be treated. Place the covered pad on the area. Note the time. Make sure the tubing is not hanging below the bed. It should be coiled on the bed.</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Return and check area every five minutes. Remove the pad if the area is red or numb or if the resident reports pain or discomfort.</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12. Check water level and refill when necessary.</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13.  Remove pad after 20 minutes.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14.  Make resident comfortable.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15.  Clean and store supplies.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16.  Place call light within resident’s reach.</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17.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18.  Report any changes in resident to the nurse.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19.  Document procedure using facility guidelines.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20</a:t>
            </a:fld>
            <a:endParaRPr lang="en-US"/>
          </a:p>
        </p:txBody>
      </p:sp>
    </p:spTree>
    <p:extLst>
      <p:ext uri="{BB962C8B-B14F-4D97-AF65-F5344CB8AC3E}">
        <p14:creationId xmlns:p14="http://schemas.microsoft.com/office/powerpoint/2010/main" val="3776942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anose="02020603050405020304" pitchFamily="18" charset="0"/>
                <a:cs typeface="Times New Roman" panose="02020603050405020304" pitchFamily="18" charset="0"/>
              </a:rPr>
              <a:t>A </a:t>
            </a:r>
            <a:r>
              <a:rPr lang="en-US" baseline="0" dirty="0" err="1" smtClean="0">
                <a:latin typeface="Times New Roman" panose="02020603050405020304" pitchFamily="18" charset="0"/>
                <a:cs typeface="Times New Roman" panose="02020603050405020304" pitchFamily="18" charset="0"/>
              </a:rPr>
              <a:t>sitz</a:t>
            </a:r>
            <a:r>
              <a:rPr lang="en-US" baseline="0" dirty="0" smtClean="0">
                <a:latin typeface="Times New Roman" panose="02020603050405020304" pitchFamily="18" charset="0"/>
                <a:cs typeface="Times New Roman" panose="02020603050405020304" pitchFamily="18" charset="0"/>
              </a:rPr>
              <a:t> bath is a warm soak of the perineal area to clean perineal wounds and reduce inflammation and pain.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anose="02020603050405020304" pitchFamily="18" charset="0"/>
                <a:cs typeface="Times New Roman" panose="02020603050405020304" pitchFamily="18" charset="0"/>
              </a:rPr>
              <a:t>Remember: </a:t>
            </a:r>
            <a:r>
              <a:rPr lang="en-US" altLang="en-US" dirty="0" smtClean="0">
                <a:latin typeface="Times New Roman" panose="02020603050405020304" pitchFamily="18" charset="0"/>
                <a:cs typeface="Times New Roman" panose="02020603050405020304" pitchFamily="18" charset="0"/>
              </a:rPr>
              <a:t>The following procedure for a </a:t>
            </a:r>
            <a:r>
              <a:rPr lang="en-US" altLang="en-US" dirty="0" err="1" smtClean="0">
                <a:latin typeface="Times New Roman" panose="02020603050405020304" pitchFamily="18" charset="0"/>
                <a:cs typeface="Times New Roman" panose="02020603050405020304" pitchFamily="18" charset="0"/>
              </a:rPr>
              <a:t>sitz</a:t>
            </a:r>
            <a:r>
              <a:rPr lang="en-US" altLang="en-US" dirty="0" smtClean="0">
                <a:latin typeface="Times New Roman" panose="02020603050405020304" pitchFamily="18" charset="0"/>
                <a:cs typeface="Times New Roman" panose="02020603050405020304" pitchFamily="18" charset="0"/>
              </a:rPr>
              <a:t> bath is for the use of a disposable/commercial type </a:t>
            </a:r>
            <a:r>
              <a:rPr lang="en-US" altLang="en-US" dirty="0" err="1" smtClean="0">
                <a:latin typeface="Times New Roman" panose="02020603050405020304" pitchFamily="18" charset="0"/>
                <a:cs typeface="Times New Roman" panose="02020603050405020304" pitchFamily="18" charset="0"/>
              </a:rPr>
              <a:t>sitz</a:t>
            </a:r>
            <a:r>
              <a:rPr lang="en-US" altLang="en-US" dirty="0" smtClean="0">
                <a:latin typeface="Times New Roman" panose="02020603050405020304" pitchFamily="18" charset="0"/>
                <a:cs typeface="Times New Roman" panose="02020603050405020304" pitchFamily="18" charset="0"/>
              </a:rPr>
              <a:t> basin that sits on the commode. There is also a </a:t>
            </a:r>
            <a:r>
              <a:rPr lang="en-US" altLang="en-US" dirty="0" err="1" smtClean="0">
                <a:latin typeface="Times New Roman" panose="02020603050405020304" pitchFamily="18" charset="0"/>
                <a:cs typeface="Times New Roman" panose="02020603050405020304" pitchFamily="18" charset="0"/>
              </a:rPr>
              <a:t>sitz</a:t>
            </a:r>
            <a:r>
              <a:rPr lang="en-US" altLang="en-US" dirty="0" smtClean="0">
                <a:latin typeface="Times New Roman" panose="02020603050405020304" pitchFamily="18" charset="0"/>
                <a:cs typeface="Times New Roman" panose="02020603050405020304" pitchFamily="18" charset="0"/>
              </a:rPr>
              <a:t> chair that is used in facilities. The resident must be checked every five minutes and not left in the water for longer than 20 minutes.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r>
              <a:rPr lang="en-US" altLang="en-US" i="1" dirty="0" smtClean="0">
                <a:latin typeface="Times New Roman" panose="02020603050405020304" pitchFamily="18" charset="0"/>
                <a:cs typeface="Times New Roman" panose="02020603050405020304" pitchFamily="18" charset="0"/>
              </a:rPr>
              <a:t>Equipment: disposable </a:t>
            </a:r>
            <a:r>
              <a:rPr lang="en-US" altLang="en-US" i="1" dirty="0" err="1" smtClean="0">
                <a:latin typeface="Times New Roman" panose="02020603050405020304" pitchFamily="18" charset="0"/>
                <a:cs typeface="Times New Roman" panose="02020603050405020304" pitchFamily="18" charset="0"/>
              </a:rPr>
              <a:t>sitz</a:t>
            </a:r>
            <a:r>
              <a:rPr lang="en-US" altLang="en-US" i="1" dirty="0" smtClean="0">
                <a:latin typeface="Times New Roman" panose="02020603050405020304" pitchFamily="18" charset="0"/>
                <a:cs typeface="Times New Roman" panose="02020603050405020304" pitchFamily="18" charset="0"/>
              </a:rPr>
              <a:t> bath, bath thermometer, towels, gloves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4.  Provide for the resident’s privacy with curtain, screen, or door. </a:t>
            </a:r>
          </a:p>
          <a:p>
            <a:pPr marL="0" lvl="0" indent="-329184">
              <a:buNone/>
            </a:pPr>
            <a:r>
              <a:rPr lang="en-US" altLang="en-US" dirty="0" smtClean="0">
                <a:latin typeface="Times New Roman" panose="02020603050405020304" pitchFamily="18" charset="0"/>
                <a:cs typeface="Times New Roman" panose="02020603050405020304" pitchFamily="18" charset="0"/>
              </a:rPr>
              <a:t>5.  Put on gloves.</a:t>
            </a:r>
          </a:p>
          <a:p>
            <a:pPr marL="0" lvl="0" indent="-329184">
              <a:buNone/>
            </a:pPr>
            <a:r>
              <a:rPr lang="en-US" altLang="en-US" dirty="0" smtClean="0">
                <a:latin typeface="Times New Roman" panose="02020603050405020304" pitchFamily="18" charset="0"/>
                <a:cs typeface="Times New Roman" panose="02020603050405020304" pitchFamily="18" charset="0"/>
              </a:rPr>
              <a:t>6.  Fill the </a:t>
            </a:r>
            <a:r>
              <a:rPr lang="en-US" altLang="en-US" dirty="0" err="1" smtClean="0">
                <a:latin typeface="Times New Roman" panose="02020603050405020304" pitchFamily="18" charset="0"/>
                <a:cs typeface="Times New Roman" panose="02020603050405020304" pitchFamily="18" charset="0"/>
              </a:rPr>
              <a:t>sitz</a:t>
            </a:r>
            <a:r>
              <a:rPr lang="en-US" altLang="en-US" dirty="0" smtClean="0">
                <a:latin typeface="Times New Roman" panose="02020603050405020304" pitchFamily="18" charset="0"/>
                <a:cs typeface="Times New Roman" panose="02020603050405020304" pitchFamily="18" charset="0"/>
              </a:rPr>
              <a:t> bath two-thirds full with warm water. Place the disposable </a:t>
            </a:r>
            <a:r>
              <a:rPr lang="en-US" altLang="en-US" dirty="0" err="1" smtClean="0">
                <a:latin typeface="Times New Roman" panose="02020603050405020304" pitchFamily="18" charset="0"/>
                <a:cs typeface="Times New Roman" panose="02020603050405020304" pitchFamily="18" charset="0"/>
              </a:rPr>
              <a:t>sitz</a:t>
            </a:r>
            <a:r>
              <a:rPr lang="en-US" altLang="en-US" dirty="0" smtClean="0">
                <a:latin typeface="Times New Roman" panose="02020603050405020304" pitchFamily="18" charset="0"/>
                <a:cs typeface="Times New Roman" panose="02020603050405020304" pitchFamily="18" charset="0"/>
              </a:rPr>
              <a:t> bath on the toilet seat. Check the water temperature using the bath thermometer. Water temperature should be no higher than 105°F. If the </a:t>
            </a:r>
            <a:r>
              <a:rPr lang="en-US" altLang="en-US" dirty="0" err="1" smtClean="0">
                <a:latin typeface="Times New Roman" panose="02020603050405020304" pitchFamily="18" charset="0"/>
                <a:cs typeface="Times New Roman" panose="02020603050405020304" pitchFamily="18" charset="0"/>
              </a:rPr>
              <a:t>sitz</a:t>
            </a:r>
            <a:r>
              <a:rPr lang="en-US" altLang="en-US" dirty="0" smtClean="0">
                <a:latin typeface="Times New Roman" panose="02020603050405020304" pitchFamily="18" charset="0"/>
                <a:cs typeface="Times New Roman" panose="02020603050405020304" pitchFamily="18" charset="0"/>
              </a:rPr>
              <a:t> bath is being used to help relieve pain and to stimulate circulation, the water temperature may need to be higher. Follow instructions in the care plan.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7.  Help the resident undress and sit on the </a:t>
            </a:r>
            <a:r>
              <a:rPr lang="en-US" altLang="en-US" dirty="0" err="1" smtClean="0">
                <a:latin typeface="Times New Roman" panose="02020603050405020304" pitchFamily="18" charset="0"/>
                <a:cs typeface="Times New Roman" panose="02020603050405020304" pitchFamily="18" charset="0"/>
              </a:rPr>
              <a:t>sitz</a:t>
            </a:r>
            <a:r>
              <a:rPr lang="en-US" altLang="en-US" dirty="0" smtClean="0">
                <a:latin typeface="Times New Roman" panose="02020603050405020304" pitchFamily="18" charset="0"/>
                <a:cs typeface="Times New Roman" panose="02020603050405020304" pitchFamily="18" charset="0"/>
              </a:rPr>
              <a:t> bath. A valve on the tubing connected to the bag allows the resident or you to refill the water in the </a:t>
            </a:r>
            <a:r>
              <a:rPr lang="en-US" altLang="en-US" dirty="0" err="1" smtClean="0">
                <a:latin typeface="Times New Roman" panose="02020603050405020304" pitchFamily="18" charset="0"/>
                <a:cs typeface="Times New Roman" panose="02020603050405020304" pitchFamily="18" charset="0"/>
              </a:rPr>
              <a:t>sitz</a:t>
            </a:r>
            <a:r>
              <a:rPr lang="en-US" altLang="en-US" dirty="0" smtClean="0">
                <a:latin typeface="Times New Roman" panose="02020603050405020304" pitchFamily="18" charset="0"/>
                <a:cs typeface="Times New Roman" panose="02020603050405020304" pitchFamily="18" charset="0"/>
              </a:rPr>
              <a:t> bath again with warm water.</a:t>
            </a:r>
          </a:p>
          <a:p>
            <a:pPr marL="0" lvl="0" indent="-329184">
              <a:buNone/>
            </a:pPr>
            <a:r>
              <a:rPr lang="en-US" altLang="en-US" dirty="0" smtClean="0">
                <a:latin typeface="Times New Roman" panose="02020603050405020304" pitchFamily="18" charset="0"/>
                <a:cs typeface="Times New Roman" panose="02020603050405020304" pitchFamily="18" charset="0"/>
              </a:rPr>
              <a:t>8.  You may be required to stay with the resident for safety reasons. If you leave the room, check on the resident every five minutes to make sure he is not dizzy or weak. Stay with a resident who seems unsteady.</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9.  Help the resident off of the </a:t>
            </a:r>
            <a:r>
              <a:rPr lang="en-US" altLang="en-US" dirty="0" err="1" smtClean="0">
                <a:latin typeface="Times New Roman" panose="02020603050405020304" pitchFamily="18" charset="0"/>
                <a:cs typeface="Times New Roman" panose="02020603050405020304" pitchFamily="18" charset="0"/>
              </a:rPr>
              <a:t>sitz</a:t>
            </a:r>
            <a:r>
              <a:rPr lang="en-US" altLang="en-US" dirty="0" smtClean="0">
                <a:latin typeface="Times New Roman" panose="02020603050405020304" pitchFamily="18" charset="0"/>
                <a:cs typeface="Times New Roman" panose="02020603050405020304" pitchFamily="18" charset="0"/>
              </a:rPr>
              <a:t> bath in 20 minutes. Provide towels and help with dressing if needed.</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Make sure resident is comfortable.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Place soiled towel in proper container. Clean and store supplies.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12.  Remove and discard gloves.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13.  Wash your hands.</a:t>
            </a:r>
          </a:p>
          <a:p>
            <a:pPr marL="0" lvl="0" indent="-329184">
              <a:buNone/>
            </a:pPr>
            <a:r>
              <a:rPr lang="en-US" altLang="en-US" dirty="0" smtClean="0">
                <a:latin typeface="Times New Roman" panose="02020603050405020304" pitchFamily="18" charset="0"/>
                <a:cs typeface="Times New Roman" panose="02020603050405020304" pitchFamily="18" charset="0"/>
              </a:rPr>
              <a:t>14.  Place call light within resident’s reach.</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15.  Report any changes in resident to the nurse.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16.  Document procedure using facility guidelines.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21</a:t>
            </a:fld>
            <a:endParaRPr lang="en-US"/>
          </a:p>
        </p:txBody>
      </p:sp>
    </p:spTree>
    <p:extLst>
      <p:ext uri="{BB962C8B-B14F-4D97-AF65-F5344CB8AC3E}">
        <p14:creationId xmlns:p14="http://schemas.microsoft.com/office/powerpoint/2010/main" val="3364557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these important points about body temperature: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Normal ranges and variations are listed on p. 225 in textbook.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Age, illness, stress, environment, exercise, and the circadian rhythm all affect temperature.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There are five sites.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Oral temperatures cannot be taken on someone who is unconscious, has recently had facial or oral surgery, is younger than 5 years old, is confused, is heavily sedated, is coughing, is being administered oxygen, has facial paralysis, or has a nasogastric tube.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Mercury-free thermometers are color-coded: green or blue for oral; red for rectal.</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Digital thermometers are commonly used for oral, rectal, and axillary temps.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Disposable thermometers may be used. They are used once and then discarded.</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Tympanic thermometers are fast and accurate.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Temporal artery thermometers measure heat over temporal artery with a gentle stroke or scan across the forehead.</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Rectal temperatures are most accurate, but taking rectal temperatures can be dangerous in some residents.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Axillary temperatures are considered least accurate.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All thermometers must be cleaned between residents or protective covers must be used. </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Do not take an oral temperature on a resident who has smoked, eaten or drunk fluids, chewed gum, or exercised in the last 10-20 minutes.</a:t>
            </a:r>
          </a:p>
          <a:p>
            <a:r>
              <a:rPr lang="en-US" altLang="en-US" i="1" dirty="0" smtClean="0">
                <a:latin typeface="Times New Roman" panose="02020603050405020304" pitchFamily="18" charset="0"/>
                <a:cs typeface="Times New Roman" panose="02020603050405020304" pitchFamily="18" charset="0"/>
              </a:rPr>
              <a:t>Equipment: clean mercury-free, digital, or electronic thermometer, gloves, disposable sheath/cover for thermometer, tissues, pen and paper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marL="0" lvl="0" indent="-329184">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4.  Provide for resident’s privacy with curtain, screen, or door.</a:t>
            </a:r>
          </a:p>
          <a:p>
            <a:pPr marL="0" lvl="0" indent="-329184">
              <a:buNone/>
            </a:pPr>
            <a:r>
              <a:rPr lang="en-US" altLang="en-US" dirty="0" smtClean="0">
                <a:latin typeface="Times New Roman" panose="02020603050405020304" pitchFamily="18" charset="0"/>
                <a:cs typeface="Times New Roman" panose="02020603050405020304" pitchFamily="18" charset="0"/>
              </a:rPr>
              <a:t>5.  Put on gloves.</a:t>
            </a:r>
          </a:p>
          <a:p>
            <a:pPr marL="0" lvl="0" indent="-329184">
              <a:buNone/>
            </a:pPr>
            <a:r>
              <a:rPr lang="en-US" altLang="en-US" dirty="0" smtClean="0">
                <a:latin typeface="Times New Roman" panose="02020603050405020304" pitchFamily="18" charset="0"/>
                <a:cs typeface="Times New Roman" panose="02020603050405020304" pitchFamily="18" charset="0"/>
              </a:rPr>
              <a:t>6.  </a:t>
            </a:r>
            <a:r>
              <a:rPr lang="en-US" altLang="en-US" b="1" dirty="0" smtClean="0">
                <a:latin typeface="Times New Roman" panose="02020603050405020304" pitchFamily="18" charset="0"/>
                <a:cs typeface="Times New Roman" panose="02020603050405020304" pitchFamily="18" charset="0"/>
              </a:rPr>
              <a:t>Mercury-free thermometer</a:t>
            </a:r>
            <a:r>
              <a:rPr lang="en-US" altLang="en-US" dirty="0" smtClean="0">
                <a:latin typeface="Times New Roman" panose="02020603050405020304" pitchFamily="18" charset="0"/>
                <a:cs typeface="Times New Roman" panose="02020603050405020304" pitchFamily="18" charset="0"/>
              </a:rPr>
              <a:t>: Hold the thermometer by the stem. Before inserting it in the resident’s mouth, shake thermometer down to below the lowest number (at least below 96°F or 35°C). To shake the thermometer down, hold it at the end opposite the bulb with the thumb and two fingers. With a snapping motion of the wrist, shake the thermometer. Stand away from furniture and walls while doing so.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Digital thermometer</a:t>
            </a:r>
            <a:r>
              <a:rPr lang="en-US" altLang="en-US" dirty="0" smtClean="0">
                <a:latin typeface="Times New Roman" panose="02020603050405020304" pitchFamily="18" charset="0"/>
                <a:cs typeface="Times New Roman" panose="02020603050405020304" pitchFamily="18" charset="0"/>
              </a:rPr>
              <a:t>: Put on the disposable sheath. Turn on thermometer and wait until </a:t>
            </a:r>
            <a:r>
              <a:rPr lang="en-US" altLang="en-US" i="1" dirty="0" smtClean="0">
                <a:latin typeface="Times New Roman" panose="02020603050405020304" pitchFamily="18" charset="0"/>
                <a:cs typeface="Times New Roman" panose="02020603050405020304" pitchFamily="18" charset="0"/>
              </a:rPr>
              <a:t>ready</a:t>
            </a:r>
            <a:r>
              <a:rPr lang="en-US" altLang="en-US" dirty="0" smtClean="0">
                <a:latin typeface="Times New Roman" panose="02020603050405020304" pitchFamily="18" charset="0"/>
                <a:cs typeface="Times New Roman" panose="02020603050405020304" pitchFamily="18" charset="0"/>
              </a:rPr>
              <a:t> sign appears.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Electronic thermometer</a:t>
            </a:r>
            <a:r>
              <a:rPr lang="en-US" altLang="en-US" dirty="0" smtClean="0">
                <a:latin typeface="Times New Roman" panose="02020603050405020304" pitchFamily="18" charset="0"/>
                <a:cs typeface="Times New Roman" panose="02020603050405020304" pitchFamily="18" charset="0"/>
              </a:rPr>
              <a:t>: Remove the probe from base unit. Put on probe cover.</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Continued</a:t>
            </a:r>
            <a:r>
              <a:rPr lang="en-US" baseline="0" dirty="0" smtClean="0">
                <a:latin typeface="Times New Roman" panose="02020603050405020304" pitchFamily="18" charset="0"/>
                <a:cs typeface="Times New Roman" panose="02020603050405020304" pitchFamily="18" charset="0"/>
              </a:rPr>
              <a:t> on next slide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4</a:t>
            </a:fld>
            <a:endParaRPr lang="en-US"/>
          </a:p>
        </p:txBody>
      </p:sp>
    </p:spTree>
    <p:extLst>
      <p:ext uri="{BB962C8B-B14F-4D97-AF65-F5344CB8AC3E}">
        <p14:creationId xmlns:p14="http://schemas.microsoft.com/office/powerpoint/2010/main" val="359452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smtClean="0">
                <a:latin typeface="Times New Roman" panose="02020603050405020304" pitchFamily="18" charset="0"/>
                <a:cs typeface="Times New Roman" panose="02020603050405020304" pitchFamily="18" charset="0"/>
              </a:rPr>
              <a:t>Equipment: cold pack or sealable plastic bag and crushed ice, towel to cover pack or bag</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0" lvl="0" indent="-329184">
              <a:buNone/>
            </a:pPr>
            <a:r>
              <a:rPr lang="en-US" altLang="en-US" dirty="0" smtClean="0">
                <a:latin typeface="Times New Roman" panose="02020603050405020304" pitchFamily="18" charset="0"/>
                <a:cs typeface="Times New Roman" panose="02020603050405020304" pitchFamily="18" charset="0"/>
              </a:rPr>
              <a:t>4.  Provide for the resident’s privacy with curtain, screen, or door.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5.  Fill plastic bag one-half to two-thirds full with crushed ice. Seal bag. Remove excess air. Cover bag with towel.</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6.  Apply bag to the area as ordered. Note the time. Use another towel to cover bag if it is too cold.</a:t>
            </a:r>
          </a:p>
          <a:p>
            <a:pPr marL="0" lvl="0" indent="-329184">
              <a:buNone/>
            </a:pPr>
            <a:r>
              <a:rPr lang="en-US" altLang="en-US" dirty="0" smtClean="0">
                <a:latin typeface="Times New Roman" panose="02020603050405020304" pitchFamily="18" charset="0"/>
                <a:cs typeface="Times New Roman" panose="02020603050405020304" pitchFamily="18" charset="0"/>
              </a:rPr>
              <a:t>7.  Check the area after ten minutes for blisters or pale, white, or gray skin. Stop treatment if resident reports numbness or pain.</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8.  Remove ice after 20 minutes or as ordered.</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9.  Make resident comfortable.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Place soiled towel in proper container. Discard supplies or store in freezer if ordered.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Place call light within resident’s reach.</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13.  Report any changes in resident to the nurse.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14.  Document procedure using facility guidelines.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22</a:t>
            </a:fld>
            <a:endParaRPr lang="en-US"/>
          </a:p>
        </p:txBody>
      </p:sp>
    </p:spTree>
    <p:extLst>
      <p:ext uri="{BB962C8B-B14F-4D97-AF65-F5344CB8AC3E}">
        <p14:creationId xmlns:p14="http://schemas.microsoft.com/office/powerpoint/2010/main" val="121168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smtClean="0">
                <a:latin typeface="Times New Roman" panose="02020603050405020304" pitchFamily="18" charset="0"/>
                <a:cs typeface="Times New Roman" panose="02020603050405020304" pitchFamily="18" charset="0"/>
              </a:rPr>
              <a:t>Equipment: basin filled with water and ice, two washcloths, disposable bed protector, towels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0" lvl="0" indent="-329184">
              <a:buNone/>
            </a:pPr>
            <a:r>
              <a:rPr lang="en-US" altLang="en-US" dirty="0" smtClean="0">
                <a:latin typeface="Times New Roman" panose="02020603050405020304" pitchFamily="18" charset="0"/>
                <a:cs typeface="Times New Roman" panose="02020603050405020304" pitchFamily="18" charset="0"/>
              </a:rPr>
              <a:t>4.  Provide for the resident’s privacy with curtain, screen, or door.</a:t>
            </a:r>
          </a:p>
          <a:p>
            <a:pPr marL="0" lvl="0" indent="-329184">
              <a:buNone/>
            </a:pPr>
            <a:r>
              <a:rPr lang="en-US" altLang="en-US" dirty="0" smtClean="0">
                <a:latin typeface="Times New Roman" panose="02020603050405020304" pitchFamily="18" charset="0"/>
                <a:cs typeface="Times New Roman" panose="02020603050405020304" pitchFamily="18" charset="0"/>
              </a:rPr>
              <a:t>5.  Place bed protector under area to be treated. Rinse washcloth in basin and wring out. Cover the area to be treated with a towel. Apply cold washcloth to the area as directed. Change washcloths often to keep area cold.</a:t>
            </a:r>
          </a:p>
          <a:p>
            <a:pPr marL="0" lvl="0" indent="-329184">
              <a:buNone/>
            </a:pPr>
            <a:r>
              <a:rPr lang="en-US" altLang="en-US" dirty="0" smtClean="0">
                <a:latin typeface="Times New Roman" panose="02020603050405020304" pitchFamily="18" charset="0"/>
                <a:cs typeface="Times New Roman" panose="02020603050405020304" pitchFamily="18" charset="0"/>
              </a:rPr>
              <a:t>6.  Check the area after five minutes for blisters or pale, white, or gray skin. Stop treatment if resident complains of numbness or pain.</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7.  Remove compresses after 20 minutes or as ordered in the care plan. Give resident towels as needed to dry the area.</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8.  Make resident comfortable.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9.  Place towels in proper container. Empty, clean, and store basin.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Place call light within resident’s reach.</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12.  Report any changes in resident to the nurse.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13.  Document procedure using facility guidelines.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23</a:t>
            </a:fld>
            <a:endParaRPr lang="en-US"/>
          </a:p>
        </p:txBody>
      </p:sp>
    </p:spTree>
    <p:extLst>
      <p:ext uri="{BB962C8B-B14F-4D97-AF65-F5344CB8AC3E}">
        <p14:creationId xmlns:p14="http://schemas.microsoft.com/office/powerpoint/2010/main" val="2297913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these points about dressings: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NAs do not change sterile dressings, which cover open or draining wounds.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Non-sterile dressings are for wounds that have less chance of infection.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NAs may help with non-sterile dressing changes.</a:t>
            </a:r>
          </a:p>
          <a:p>
            <a:pPr marL="628650" lvl="1" indent="-1714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r>
              <a:rPr lang="en-US" altLang="en-US" i="1" dirty="0" smtClean="0">
                <a:latin typeface="Times New Roman" panose="02020603050405020304" pitchFamily="18" charset="0"/>
                <a:cs typeface="Times New Roman" panose="02020603050405020304" pitchFamily="18" charset="0"/>
              </a:rPr>
              <a:t>Equipment: package of square gauze dressings, adhesive tape, scissors, 2 pairs of gloves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0" lvl="0" indent="-329184">
              <a:buNone/>
            </a:pPr>
            <a:r>
              <a:rPr lang="en-US" altLang="en-US" dirty="0" smtClean="0">
                <a:latin typeface="Times New Roman" panose="02020603050405020304" pitchFamily="18" charset="0"/>
                <a:cs typeface="Times New Roman" panose="02020603050405020304" pitchFamily="18" charset="0"/>
              </a:rPr>
              <a:t>4.  Provide for resident’s privacy with curtain, screen, or door.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5.  With scissors, cut pieces of tape long enough to secure the dressing. Hang tape on the edge of a table within reach. Open the four-inch gauze square package without touching the gauze. Place the opened package on a flat surface.</a:t>
            </a:r>
          </a:p>
          <a:p>
            <a:pPr marL="0" lvl="0" indent="-329184">
              <a:buNone/>
            </a:pPr>
            <a:r>
              <a:rPr lang="en-US" altLang="en-US" dirty="0" smtClean="0">
                <a:latin typeface="Times New Roman" panose="02020603050405020304" pitchFamily="18" charset="0"/>
                <a:cs typeface="Times New Roman" panose="02020603050405020304" pitchFamily="18" charset="0"/>
              </a:rPr>
              <a:t>6.  Put on gloves.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7.  Remove soiled dressing by gently peeling tape toward the wound. Lift dressing off the wound. Do not drag it over the wound. Observe the dressing for any odor or drainage. Notice the color and size of the wound. Dispose of used dressing in proper container. </a:t>
            </a:r>
          </a:p>
          <a:p>
            <a:pPr marL="0" lvl="0" indent="-329184">
              <a:buNone/>
            </a:pPr>
            <a:r>
              <a:rPr lang="en-US" altLang="en-US" dirty="0" smtClean="0">
                <a:latin typeface="Times New Roman" panose="02020603050405020304" pitchFamily="18" charset="0"/>
                <a:cs typeface="Times New Roman" panose="02020603050405020304" pitchFamily="18" charset="0"/>
              </a:rPr>
              <a:t>8.  Remove and discard gloves. Wash your hands.</a:t>
            </a:r>
          </a:p>
          <a:p>
            <a:pPr marL="0" lvl="0" indent="-329184">
              <a:buNone/>
            </a:pPr>
            <a:r>
              <a:rPr lang="en-US" altLang="en-US" dirty="0" smtClean="0">
                <a:latin typeface="Times New Roman" panose="02020603050405020304" pitchFamily="18" charset="0"/>
                <a:cs typeface="Times New Roman" panose="02020603050405020304" pitchFamily="18" charset="0"/>
              </a:rPr>
              <a:t>9.  Put on new gloves. Touching only outer edges of new four-inch gauze, remove it from the package. Apply it to the wound. Tape gauze in place. Secure it firmly.</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Discard supplies.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Remove and discard gloves.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13.  Make resident comfortable. </a:t>
            </a:r>
          </a:p>
          <a:p>
            <a:pPr marL="0" lvl="0" indent="-329184">
              <a:buNone/>
            </a:pPr>
            <a:r>
              <a:rPr lang="en-US" altLang="en-US" dirty="0" smtClean="0">
                <a:latin typeface="Times New Roman" panose="02020603050405020304" pitchFamily="18" charset="0"/>
                <a:cs typeface="Times New Roman" panose="02020603050405020304" pitchFamily="18" charset="0"/>
              </a:rPr>
              <a:t>14.  Place call light within resident’s reach.</a:t>
            </a:r>
          </a:p>
          <a:p>
            <a:pPr marL="0" lvl="0" indent="-329184">
              <a:buNone/>
            </a:pPr>
            <a:r>
              <a:rPr lang="en-US" altLang="en-US" dirty="0" smtClean="0">
                <a:latin typeface="Times New Roman" panose="02020603050405020304" pitchFamily="18" charset="0"/>
                <a:cs typeface="Times New Roman" panose="02020603050405020304" pitchFamily="18" charset="0"/>
              </a:rPr>
              <a:t>15.  Report any changes in resident to the nurse.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16.  Document procedure using facility guidelines.</a:t>
            </a:r>
          </a:p>
          <a:p>
            <a:pPr marL="0" lvl="0" indent="0">
              <a:buFont typeface="Arial" panose="020B0604020202020204" pitchFamily="34" charset="0"/>
              <a:buNone/>
            </a:pPr>
            <a:endParaRPr 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do not change sterile dressings, but they may be asked to do any of the following: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Gather and store equipment and supplies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Observe and report about the dressing site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Clean the equipment</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Position the resident</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Cut tape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Dispose of soiled dressing</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These supplies may be needed when changing a sterile dressing: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Special gauze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Abdominal pads (ABDs)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Cotton bandages (e.g., </a:t>
            </a:r>
            <a:r>
              <a:rPr lang="en-US" altLang="en-US" i="1" dirty="0" err="1" smtClean="0">
                <a:latin typeface="Times New Roman" panose="02020603050405020304" pitchFamily="18" charset="0"/>
                <a:cs typeface="Times New Roman" panose="02020603050405020304" pitchFamily="18" charset="0"/>
              </a:rPr>
              <a:t>Kerlix</a:t>
            </a:r>
            <a:r>
              <a:rPr lang="en-US" altLang="en-US" dirty="0" smtClean="0">
                <a:latin typeface="Times New Roman" panose="02020603050405020304" pitchFamily="18" charset="0"/>
                <a:cs typeface="Times New Roman" panose="02020603050405020304" pitchFamily="18" charset="0"/>
              </a:rPr>
              <a:t> or </a:t>
            </a:r>
            <a:r>
              <a:rPr lang="en-US" altLang="en-US" i="1" dirty="0" smtClean="0">
                <a:latin typeface="Times New Roman" panose="02020603050405020304" pitchFamily="18" charset="0"/>
                <a:cs typeface="Times New Roman" panose="02020603050405020304" pitchFamily="18" charset="0"/>
              </a:rPr>
              <a:t>Kling</a:t>
            </a:r>
            <a:r>
              <a:rPr lang="en-US" altLang="en-US" dirty="0" smtClean="0">
                <a:latin typeface="Times New Roman" panose="02020603050405020304" pitchFamily="18" charset="0"/>
                <a:cs typeface="Times New Roman" panose="02020603050405020304" pitchFamily="18" charset="0"/>
              </a:rPr>
              <a:t>)</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Binders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Medical-grade adhesive tape (e.g., </a:t>
            </a:r>
            <a:r>
              <a:rPr lang="en-US" altLang="en-US" i="1" dirty="0" smtClean="0">
                <a:latin typeface="Times New Roman" panose="02020603050405020304" pitchFamily="18" charset="0"/>
                <a:cs typeface="Times New Roman" panose="02020603050405020304" pitchFamily="18" charset="0"/>
              </a:rPr>
              <a:t>Montgomery Straps</a:t>
            </a:r>
            <a:r>
              <a:rPr lang="en-US" altLang="en-US" dirty="0" smtClean="0">
                <a:latin typeface="Times New Roman" panose="02020603050405020304" pitchFamily="18" charset="0"/>
                <a:cs typeface="Times New Roman" panose="02020603050405020304" pitchFamily="18" charset="0"/>
              </a:rPr>
              <a:t>) </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 following information about sterile dressings: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If wrapper is torn, the supply is no longer sterile.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Wrapper cannot be opened and closed again.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If wrapper is wet or seems to have been wet, it is no longer sterile.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If supply is past expiration date, it is no longer sterile.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If there is any doubt whether something is sterile it should not be used.</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Aides should be professional and not show discomfort.</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Observe for and report the following:</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Skin that has changed color</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Scab that has come off</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Bleeding</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Swelling</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Odor</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Drainage</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24</a:t>
            </a:fld>
            <a:endParaRPr lang="en-US"/>
          </a:p>
        </p:txBody>
      </p:sp>
    </p:spTree>
    <p:extLst>
      <p:ext uri="{BB962C8B-B14F-4D97-AF65-F5344CB8AC3E}">
        <p14:creationId xmlns:p14="http://schemas.microsoft.com/office/powerpoint/2010/main" val="1926705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NAs should remember the following about elastic bandages: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Elastic bandages hold dressings in place, secure splints, and support and protect body parts. They may decrease swelling from an injury.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NAs may assist with use of an elastic bandage.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Some states allow NAs to apply and remove elastic bandages. Follow your facility’s policy. </a:t>
            </a:r>
          </a:p>
          <a:p>
            <a:endParaRPr 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know these guidelines for elastic bandages: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Keep area clean and dry.</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Apply snugly enough to control bleeding but make sure not to wrap too tightly, as this can decrease circulation.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Wrap bandage evenly.</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Do not tie the bandage; use special clips.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Remove bandage as often as indicated in care plan.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Check bandage often to be sure it does not become wrinkled or loose.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Fifteen minutes after bandage is applied, check for signs of poor circulation; loosen if any of these signs are present: </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Swelling</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Bluish (cyanotic) skin</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Shiny, tight skin</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Skin that is cold to the touch</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Sores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Numbness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Tingling</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Pain or discomfort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25</a:t>
            </a:fld>
            <a:endParaRPr lang="en-US"/>
          </a:p>
        </p:txBody>
      </p:sp>
    </p:spTree>
    <p:extLst>
      <p:ext uri="{BB962C8B-B14F-4D97-AF65-F5344CB8AC3E}">
        <p14:creationId xmlns:p14="http://schemas.microsoft.com/office/powerpoint/2010/main" val="3764663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Intravenous (IV) means into a vein.  NAs</a:t>
            </a:r>
            <a:r>
              <a:rPr lang="en-US" baseline="0" dirty="0" smtClean="0">
                <a:latin typeface="Times New Roman" panose="02020603050405020304" pitchFamily="18" charset="0"/>
                <a:cs typeface="Times New Roman" panose="02020603050405020304" pitchFamily="18" charset="0"/>
              </a:rPr>
              <a:t> never insert or remove IV lines.  NAs do not provide care for the IV site.  </a:t>
            </a:r>
          </a:p>
          <a:p>
            <a:endParaRPr 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only observe a resident’s IV site for changes or problems and report if any of the following happens: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Needle falls out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Tubing disconnects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Dressing is loose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Blood is in tubing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Site is swollen or discolored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Resident complains of pain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IV bag is broken or fluid level does not decrease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IV fluid is not dripping or is leaking</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IV fluid is nearly gone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Pump beeps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Pump is dropped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It is important that NAs never do any of the following:</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Measure blood pressure on an arm with an IV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Get the site wet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Lower the IV bag below the IV site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Leave the tubing kinked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Touch the clamp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Pull on or catch the tubing on anything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Disconnect IV from pump or turn off alarm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pPr lvl="0">
              <a:buFont typeface="Verdana" panose="020B0604030504040204" pitchFamily="34" charset="0"/>
              <a:buNone/>
            </a:pPr>
            <a:r>
              <a:rPr lang="en-US" altLang="en-US" i="1" dirty="0" smtClean="0">
                <a:latin typeface="Times New Roman" panose="02020603050405020304" pitchFamily="18" charset="0"/>
                <a:cs typeface="Times New Roman" panose="02020603050405020304" pitchFamily="18" charset="0"/>
              </a:rPr>
              <a:t>Equipment: clean clothes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4.  Provide for resident’s privacy with curtain, screen, or door.</a:t>
            </a:r>
          </a:p>
          <a:p>
            <a:pPr marL="0" lvl="0" indent="-329184">
              <a:buNone/>
            </a:pPr>
            <a:r>
              <a:rPr lang="en-US" altLang="en-US" dirty="0" smtClean="0">
                <a:latin typeface="Times New Roman" panose="02020603050405020304" pitchFamily="18" charset="0"/>
                <a:cs typeface="Times New Roman" panose="02020603050405020304" pitchFamily="18" charset="0"/>
              </a:rPr>
              <a:t>5.  Adjust bed to lowest position. Lock bed wheels.</a:t>
            </a:r>
          </a:p>
          <a:p>
            <a:pPr marL="0" lvl="0" indent="-329184">
              <a:buNone/>
            </a:pPr>
            <a:r>
              <a:rPr lang="en-US" altLang="en-US" dirty="0" smtClean="0">
                <a:latin typeface="Times New Roman" panose="02020603050405020304" pitchFamily="18" charset="0"/>
                <a:cs typeface="Times New Roman" panose="02020603050405020304" pitchFamily="18" charset="0"/>
              </a:rPr>
              <a:t>6.  Assist resident to sitting position with feet flat on the floor.</a:t>
            </a:r>
          </a:p>
          <a:p>
            <a:pPr marL="0" lvl="0" indent="-329184">
              <a:buNone/>
            </a:pPr>
            <a:r>
              <a:rPr lang="en-US" altLang="en-US" dirty="0" smtClean="0">
                <a:latin typeface="Times New Roman" panose="02020603050405020304" pitchFamily="18" charset="0"/>
                <a:cs typeface="Times New Roman" panose="02020603050405020304" pitchFamily="18" charset="0"/>
              </a:rPr>
              <a:t> 7.  Ask the resident to remove the arm without the IV from clothing. Assist as necessary.</a:t>
            </a:r>
          </a:p>
          <a:p>
            <a:pPr marL="0" lvl="0" indent="-329184">
              <a:buNone/>
            </a:pPr>
            <a:r>
              <a:rPr lang="en-US" altLang="en-US" dirty="0" smtClean="0">
                <a:latin typeface="Times New Roman" panose="02020603050405020304" pitchFamily="18" charset="0"/>
                <a:cs typeface="Times New Roman" panose="02020603050405020304" pitchFamily="18" charset="0"/>
              </a:rPr>
              <a:t>8.  Help the resident gather the clothing on the arm with the IV. Carefully lift the clothing over the IV site and move it up the tubing toward the IV bag.</a:t>
            </a:r>
          </a:p>
          <a:p>
            <a:pPr marL="0" lvl="0" indent="-329184">
              <a:buNone/>
            </a:pPr>
            <a:r>
              <a:rPr lang="en-US" altLang="en-US" dirty="0" smtClean="0">
                <a:latin typeface="Times New Roman" panose="02020603050405020304" pitchFamily="18" charset="0"/>
                <a:cs typeface="Times New Roman" panose="02020603050405020304" pitchFamily="18" charset="0"/>
              </a:rPr>
              <a:t>9.  Lift the IV bag off of its pole, keeping it higher than the IV site. Carefully slide clothing over the bag. Place bag back on the pole.</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26</a:t>
            </a:fld>
            <a:endParaRPr lang="en-US"/>
          </a:p>
        </p:txBody>
      </p:sp>
    </p:spTree>
    <p:extLst>
      <p:ext uri="{BB962C8B-B14F-4D97-AF65-F5344CB8AC3E}">
        <p14:creationId xmlns:p14="http://schemas.microsoft.com/office/powerpoint/2010/main" val="451203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Set the used clothing aside to be placed with soiled laundry.</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Gather the sleeve of the clean clothing.</a:t>
            </a:r>
          </a:p>
          <a:p>
            <a:pPr marL="0" lvl="0" indent="-329184">
              <a:buNone/>
            </a:pPr>
            <a:r>
              <a:rPr lang="en-US" altLang="en-US" dirty="0" smtClean="0">
                <a:latin typeface="Times New Roman" panose="02020603050405020304" pitchFamily="18" charset="0"/>
                <a:cs typeface="Times New Roman" panose="02020603050405020304" pitchFamily="18" charset="0"/>
              </a:rPr>
              <a:t>12.  Lift the IV bag off its pole and, keeping it higher than the IV site, carefully slide the clothing over the bag. Place the IV bag back on the pole.</a:t>
            </a:r>
          </a:p>
          <a:p>
            <a:pPr marL="0" lvl="0" indent="-329184">
              <a:buNone/>
            </a:pPr>
            <a:r>
              <a:rPr lang="en-US" altLang="en-US" dirty="0" smtClean="0">
                <a:latin typeface="Times New Roman" panose="02020603050405020304" pitchFamily="18" charset="0"/>
                <a:cs typeface="Times New Roman" panose="02020603050405020304" pitchFamily="18" charset="0"/>
              </a:rPr>
              <a:t>13.  Carefully move the clean clothing down the IV tubing, over the IV site, and onto the resident’s arm.</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14.  Have the resident put her other arm in the clothing. Assist as necessary.</a:t>
            </a:r>
          </a:p>
          <a:p>
            <a:pPr marL="0" lvl="0" indent="-329184">
              <a:buNone/>
            </a:pPr>
            <a:r>
              <a:rPr lang="en-US" altLang="en-US" dirty="0" smtClean="0">
                <a:latin typeface="Times New Roman" panose="02020603050405020304" pitchFamily="18" charset="0"/>
                <a:cs typeface="Times New Roman" panose="02020603050405020304" pitchFamily="18" charset="0"/>
              </a:rPr>
              <a:t>15.  Check that the IV is dripping properly. Make sure none of the tubing is dislodged and that the IV site dressing is in place. Make sure tubing is not kinked after you are finished.</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16.  Assist the resident with changing the rest of her clothing as necessary.</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17.  Place soiled clothes in proper container.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18.  Make resident comfortable.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19.  Place call light within resident’s reach.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20.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21.  Report any changes in resident to the nurse.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27</a:t>
            </a:fld>
            <a:endParaRPr lang="en-US"/>
          </a:p>
        </p:txBody>
      </p:sp>
    </p:spTree>
    <p:extLst>
      <p:ext uri="{BB962C8B-B14F-4D97-AF65-F5344CB8AC3E}">
        <p14:creationId xmlns:p14="http://schemas.microsoft.com/office/powerpoint/2010/main" val="275896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Oxygen therapy is </a:t>
            </a:r>
            <a:r>
              <a:rPr lang="en-US" altLang="en-US" dirty="0" smtClean="0">
                <a:latin typeface="Times New Roman" panose="02020603050405020304" pitchFamily="18" charset="0"/>
                <a:cs typeface="Times New Roman" panose="02020603050405020304" pitchFamily="18" charset="0"/>
              </a:rPr>
              <a:t>the administration of oxygen to increase the supply of oxygen to the lungs.</a:t>
            </a:r>
          </a:p>
          <a:p>
            <a:endParaRPr lang="en-US"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An</a:t>
            </a:r>
            <a:r>
              <a:rPr lang="en-US" baseline="0" dirty="0" smtClean="0">
                <a:latin typeface="Times New Roman" panose="02020603050405020304" pitchFamily="18" charset="0"/>
                <a:cs typeface="Times New Roman" panose="02020603050405020304" pitchFamily="18" charset="0"/>
              </a:rPr>
              <a:t> o</a:t>
            </a:r>
            <a:r>
              <a:rPr lang="en-US" dirty="0" smtClean="0">
                <a:latin typeface="Times New Roman" panose="02020603050405020304" pitchFamily="18" charset="0"/>
                <a:cs typeface="Times New Roman" panose="02020603050405020304" pitchFamily="18" charset="0"/>
              </a:rPr>
              <a:t>xygen concentrator is </a:t>
            </a:r>
            <a:r>
              <a:rPr lang="en-US" altLang="en-US" dirty="0" smtClean="0">
                <a:latin typeface="Times New Roman" panose="02020603050405020304" pitchFamily="18" charset="0"/>
                <a:cs typeface="Times New Roman" panose="02020603050405020304" pitchFamily="18" charset="0"/>
              </a:rPr>
              <a:t>a box-like device that changes air in the room into air with more oxygen.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cs typeface="Times New Roman" panose="02020603050405020304" pitchFamily="18" charset="0"/>
              </a:rPr>
              <a:t>A nasal cannula is a device used to deliver oxygen, which consists of a piece of plastic tubing that fits around the face and is secured by a strap that goes over the ears and around the back of the head.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know the following about oxygen tanks: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Measure and record pulse and respirations before and after oxygen use to see if there are changes.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Flow meter should be set at amount stated in care plan. Report to nurse if it is not. Do not adjust the level yourself.</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Make sure humidifying bottle is filled with sterile water and attached correctly. Wash according to care plan or equipment supplier’s instructions.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Change nasal cannula when ordered.</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Make sure tank is secured and will not tip.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know the following about liquid oxygen: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Turn off supply valves when reservoir is not in use.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Do not tip reservoir on its side.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Make sure reservoir is not in a closet, cupboard, or closed-in space.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Do not cover reservoir with anything.</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When lifting, use both hands. Do not roll it or walk it on edge.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Do not touch frosted parts of equipment. Liquid oxygen can cause frostbite. Report leaks. </a:t>
            </a:r>
          </a:p>
          <a:p>
            <a:pPr marL="457200" lvl="1"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know the following about oxygen concentrators: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Measure and record pulse and respirations before and after oxygen use to see if there are changes.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Concentrator dial must be set at rate indicated in care plan. Report to nurse if it is not. Do not adjust the level yourself.</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Make sure humidifying bottle is filled with sterile water and attached correctly.</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Make sure concentrator is in a well-ventilated area, at least six inches from a wall. Brush off filter daily. </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Times New Roman" panose="02020603050405020304" pitchFamily="18" charset="0"/>
                <a:cs typeface="Times New Roman" panose="02020603050405020304" pitchFamily="18" charset="0"/>
              </a:rPr>
              <a:t>Remember: Some residents who use oxygen may also use a humidifier. NAs should follow the care plan’s instructions for cleaning and care of the humidifier.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28</a:t>
            </a:fld>
            <a:endParaRPr lang="en-US"/>
          </a:p>
        </p:txBody>
      </p:sp>
    </p:spTree>
    <p:extLst>
      <p:ext uri="{BB962C8B-B14F-4D97-AF65-F5344CB8AC3E}">
        <p14:creationId xmlns:p14="http://schemas.microsoft.com/office/powerpoint/2010/main" val="1022905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In this chapter we discussed the importance of monitoring vital signs</a:t>
            </a:r>
            <a:r>
              <a:rPr lang="en-US" baseline="0" dirty="0" smtClean="0">
                <a:latin typeface="Times New Roman" panose="02020603050405020304" pitchFamily="18" charset="0"/>
                <a:cs typeface="Times New Roman" panose="02020603050405020304" pitchFamily="18" charset="0"/>
              </a:rPr>
              <a:t> and provided guidelines for measuring and recording body temperature, pulse, respirations, and blood pressure.  Pain management was discussed and ways the NA can help with pain management were outlines.  Benefits of warm and cold applications and related procedures were discussed, and the NA’s role in non-sterile and sterile dressing changes was discussed.  Guidelines were provided for elastic bandages and care of a resident with an IV.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29</a:t>
            </a:fld>
            <a:endParaRPr lang="en-US"/>
          </a:p>
        </p:txBody>
      </p:sp>
    </p:spTree>
    <p:extLst>
      <p:ext uri="{BB962C8B-B14F-4D97-AF65-F5344CB8AC3E}">
        <p14:creationId xmlns:p14="http://schemas.microsoft.com/office/powerpoint/2010/main" val="16469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1200"/>
              </a:spcBef>
              <a:spcAft>
                <a:spcPts val="200"/>
              </a:spcAft>
              <a:buSzPct val="100000"/>
              <a:buFont typeface="Tw Cen MT" panose="020B0602020104020603" pitchFamily="34" charset="0"/>
              <a:buNone/>
            </a:pPr>
            <a:r>
              <a:rPr lang="en-US" altLang="en-US" dirty="0" smtClean="0">
                <a:latin typeface="Times New Roman" panose="02020603050405020304" pitchFamily="18" charset="0"/>
                <a:cs typeface="Times New Roman" panose="02020603050405020304" pitchFamily="18" charset="0"/>
              </a:rPr>
              <a:t>7.  </a:t>
            </a:r>
            <a:r>
              <a:rPr lang="en-US" altLang="en-US" b="1" dirty="0" smtClean="0">
                <a:latin typeface="Times New Roman" panose="02020603050405020304" pitchFamily="18" charset="0"/>
                <a:cs typeface="Times New Roman" panose="02020603050405020304" pitchFamily="18" charset="0"/>
              </a:rPr>
              <a:t>Mercury-free thermometer</a:t>
            </a:r>
            <a:r>
              <a:rPr lang="en-US" altLang="en-US" dirty="0" smtClean="0">
                <a:latin typeface="Times New Roman" panose="02020603050405020304" pitchFamily="18" charset="0"/>
                <a:cs typeface="Times New Roman" panose="02020603050405020304" pitchFamily="18" charset="0"/>
              </a:rPr>
              <a:t>: Put on disposable sheath if available. Insert bulb end of the thermometer into resident’s mouth, under tongue and to one side.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Digital thermometer</a:t>
            </a:r>
            <a:r>
              <a:rPr lang="en-US" altLang="en-US" dirty="0" smtClean="0">
                <a:latin typeface="Times New Roman" panose="02020603050405020304" pitchFamily="18" charset="0"/>
                <a:cs typeface="Times New Roman" panose="02020603050405020304" pitchFamily="18" charset="0"/>
              </a:rPr>
              <a:t>: Insert the end of digital thermometer into resident’s mouth, under tongue and to one side.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Electronic thermometer</a:t>
            </a:r>
            <a:r>
              <a:rPr lang="en-US" altLang="en-US" dirty="0" smtClean="0">
                <a:latin typeface="Times New Roman" panose="02020603050405020304" pitchFamily="18" charset="0"/>
                <a:cs typeface="Times New Roman" panose="02020603050405020304" pitchFamily="18" charset="0"/>
              </a:rPr>
              <a:t>: Insert the end of electronic thermometer into resident’s mouth, under tongue and to one side.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8.  </a:t>
            </a:r>
            <a:r>
              <a:rPr lang="en-US" altLang="en-US" b="1" dirty="0" smtClean="0">
                <a:latin typeface="Times New Roman" panose="02020603050405020304" pitchFamily="18" charset="0"/>
                <a:cs typeface="Times New Roman" panose="02020603050405020304" pitchFamily="18" charset="0"/>
              </a:rPr>
              <a:t>Mercury-free thermometer</a:t>
            </a:r>
            <a:r>
              <a:rPr lang="en-US" altLang="en-US" dirty="0" smtClean="0">
                <a:latin typeface="Times New Roman" panose="02020603050405020304" pitchFamily="18" charset="0"/>
                <a:cs typeface="Times New Roman" panose="02020603050405020304" pitchFamily="18" charset="0"/>
              </a:rPr>
              <a:t>: Tell the resident to hold the thermometer in his mouth with lips closed. Assist as necessary. Resident should breathe through his nose. Ask resident not to bite down or to talk. Leave thermometer in place for at least three minutes.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Digital thermometer</a:t>
            </a:r>
            <a:r>
              <a:rPr lang="en-US" altLang="en-US" dirty="0" smtClean="0">
                <a:latin typeface="Times New Roman" panose="02020603050405020304" pitchFamily="18" charset="0"/>
                <a:cs typeface="Times New Roman" panose="02020603050405020304" pitchFamily="18" charset="0"/>
              </a:rPr>
              <a:t>: Leave in place until thermometer blinks or beeps.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Electronic thermometer</a:t>
            </a:r>
            <a:r>
              <a:rPr lang="en-US" altLang="en-US" dirty="0" smtClean="0">
                <a:latin typeface="Times New Roman" panose="02020603050405020304" pitchFamily="18" charset="0"/>
                <a:cs typeface="Times New Roman" panose="02020603050405020304" pitchFamily="18" charset="0"/>
              </a:rPr>
              <a:t>: Leave in place until you hear a tone or see a flashing or steady light.</a:t>
            </a:r>
          </a:p>
          <a:p>
            <a:pPr marL="0" lvl="0" indent="-329184">
              <a:buNone/>
            </a:pPr>
            <a:r>
              <a:rPr lang="en-US" altLang="en-US" b="1" dirty="0" smtClean="0">
                <a:latin typeface="Times New Roman" panose="02020603050405020304" pitchFamily="18" charset="0"/>
                <a:cs typeface="Times New Roman" panose="02020603050405020304" pitchFamily="18" charset="0"/>
              </a:rPr>
              <a:t>9.  Mercury-free thermometer</a:t>
            </a:r>
            <a:r>
              <a:rPr lang="en-US" altLang="en-US" dirty="0" smtClean="0">
                <a:latin typeface="Times New Roman" panose="02020603050405020304" pitchFamily="18" charset="0"/>
                <a:cs typeface="Times New Roman" panose="02020603050405020304" pitchFamily="18" charset="0"/>
              </a:rPr>
              <a:t>: Remove the thermometer. Wipe with a tissue from stem to bulb or remove sheath. Dispose of the tissue or sheath. Hold the thermometer at eye level. Rotate until line appears, rolling the thermometer between your thumb and forefinger. Read the temperature. Remember the temperature reading.</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Digital thermometer</a:t>
            </a:r>
            <a:r>
              <a:rPr lang="en-US" altLang="en-US" dirty="0" smtClean="0">
                <a:latin typeface="Times New Roman" panose="02020603050405020304" pitchFamily="18" charset="0"/>
                <a:cs typeface="Times New Roman" panose="02020603050405020304" pitchFamily="18" charset="0"/>
              </a:rPr>
              <a:t>: Remove the thermometer. Read temperature on display screen. Remember the temperature reading.</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Electronic thermometer</a:t>
            </a:r>
            <a:r>
              <a:rPr lang="en-US" altLang="en-US" dirty="0" smtClean="0">
                <a:latin typeface="Times New Roman" panose="02020603050405020304" pitchFamily="18" charset="0"/>
                <a:cs typeface="Times New Roman" panose="02020603050405020304" pitchFamily="18" charset="0"/>
              </a:rPr>
              <a:t>: Read the temperature on the display screen. Remember the temperature reading. Remove the probe.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a:t>
            </a:r>
            <a:r>
              <a:rPr lang="en-US" altLang="en-US" b="1" dirty="0" smtClean="0">
                <a:latin typeface="Times New Roman" panose="02020603050405020304" pitchFamily="18" charset="0"/>
                <a:cs typeface="Times New Roman" panose="02020603050405020304" pitchFamily="18" charset="0"/>
              </a:rPr>
              <a:t>Mercury-free thermometer</a:t>
            </a:r>
            <a:r>
              <a:rPr lang="en-US" altLang="en-US" dirty="0" smtClean="0">
                <a:latin typeface="Times New Roman" panose="02020603050405020304" pitchFamily="18" charset="0"/>
                <a:cs typeface="Times New Roman" panose="02020603050405020304" pitchFamily="18" charset="0"/>
              </a:rPr>
              <a:t>: Clean thermometer with soap and water. Rinse with clean water and dry. Return it to case.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Digital thermometer</a:t>
            </a:r>
            <a:r>
              <a:rPr lang="en-US" altLang="en-US" dirty="0" smtClean="0">
                <a:latin typeface="Times New Roman" panose="02020603050405020304" pitchFamily="18" charset="0"/>
                <a:cs typeface="Times New Roman" panose="02020603050405020304" pitchFamily="18" charset="0"/>
              </a:rPr>
              <a:t>: Using a tissue, remove and dispose of sheath. Replace the thermometer in case.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Electronic thermometer</a:t>
            </a:r>
            <a:r>
              <a:rPr lang="en-US" altLang="en-US" dirty="0" smtClean="0">
                <a:latin typeface="Times New Roman" panose="02020603050405020304" pitchFamily="18" charset="0"/>
                <a:cs typeface="Times New Roman" panose="02020603050405020304" pitchFamily="18" charset="0"/>
              </a:rPr>
              <a:t>: Press the eject button to discard the cover. Return the probe to the holder.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Remove and discard gloves.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13.  Immediately record the temperature, date, time, and method used (oral).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14.  Place call light within resident’s reach.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15.  Report any changes in resident to the nurse.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5</a:t>
            </a:fld>
            <a:endParaRPr lang="en-US"/>
          </a:p>
        </p:txBody>
      </p:sp>
    </p:spTree>
    <p:extLst>
      <p:ext uri="{BB962C8B-B14F-4D97-AF65-F5344CB8AC3E}">
        <p14:creationId xmlns:p14="http://schemas.microsoft.com/office/powerpoint/2010/main" val="138650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these important points about taking a rectal temperature: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May be necessary in the following situations: </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Unconscious residents</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Residents with poorly-fitted dentures or missing teeth</a:t>
            </a:r>
          </a:p>
          <a:p>
            <a:pPr marL="1143000" lvl="2" indent="-22860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Anyone having trouble breathing through the nose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Mercury-free, digital, or electronic thermometers can be used.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NA must explain what he or she will do before starting.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Be reassuring.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NA must hold on to the thermometer at all times.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Gloves must be worn.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Thermometer must be lubricated for this procedure.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The privacy of the resident is important. </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r>
              <a:rPr lang="en-US" altLang="en-US" i="1" dirty="0" smtClean="0">
                <a:latin typeface="Times New Roman" panose="02020603050405020304" pitchFamily="18" charset="0"/>
                <a:cs typeface="Times New Roman" panose="02020603050405020304" pitchFamily="18" charset="0"/>
              </a:rPr>
              <a:t>Equipment: clean rectal mercury-free, digital, or electronic thermometer, lubricant, gloves, tissues, disposable sheath/cover, pen and paper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0" lvl="0" indent="-329184">
              <a:buNone/>
            </a:pPr>
            <a:r>
              <a:rPr lang="en-US" altLang="en-US" dirty="0" smtClean="0">
                <a:latin typeface="Times New Roman" panose="02020603050405020304" pitchFamily="18" charset="0"/>
                <a:cs typeface="Times New Roman" panose="02020603050405020304" pitchFamily="18" charset="0"/>
              </a:rPr>
              <a:t>4.  Provide for resident’s privacy with curtain, screen, or door.</a:t>
            </a:r>
          </a:p>
          <a:p>
            <a:pPr marL="0" lvl="0" indent="-329184">
              <a:buNone/>
            </a:pPr>
            <a:r>
              <a:rPr lang="en-US" altLang="en-US" dirty="0" smtClean="0">
                <a:latin typeface="Times New Roman" panose="02020603050405020304" pitchFamily="18" charset="0"/>
                <a:cs typeface="Times New Roman" panose="02020603050405020304" pitchFamily="18" charset="0"/>
              </a:rPr>
              <a:t>5.  Adjust bed to a safe level, usually waist high. Lock bed wheels.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6.  Help the resident to the left side-lying (Sims’) position.</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7.  Fold back the linens to expose only the rectal area.</a:t>
            </a:r>
          </a:p>
          <a:p>
            <a:pPr marL="0" lvl="0" indent="-329184">
              <a:buNone/>
            </a:pPr>
            <a:r>
              <a:rPr lang="en-US" altLang="en-US" dirty="0" smtClean="0">
                <a:latin typeface="Times New Roman" panose="02020603050405020304" pitchFamily="18" charset="0"/>
                <a:cs typeface="Times New Roman" panose="02020603050405020304" pitchFamily="18" charset="0"/>
              </a:rPr>
              <a:t>8.  Put on gloves.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9.  </a:t>
            </a:r>
            <a:r>
              <a:rPr lang="en-US" altLang="en-US" b="1" dirty="0" smtClean="0">
                <a:latin typeface="Times New Roman" panose="02020603050405020304" pitchFamily="18" charset="0"/>
                <a:cs typeface="Times New Roman" panose="02020603050405020304" pitchFamily="18" charset="0"/>
              </a:rPr>
              <a:t>Mercury-free thermometer</a:t>
            </a:r>
            <a:r>
              <a:rPr lang="en-US" altLang="en-US" dirty="0" smtClean="0">
                <a:latin typeface="Times New Roman" panose="02020603050405020304" pitchFamily="18" charset="0"/>
                <a:cs typeface="Times New Roman" panose="02020603050405020304" pitchFamily="18" charset="0"/>
              </a:rPr>
              <a:t>: Hold thermometer by stem. Shake the thermometer down to below the lowest number.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Digital thermometer</a:t>
            </a:r>
            <a:r>
              <a:rPr lang="en-US" altLang="en-US" dirty="0" smtClean="0">
                <a:latin typeface="Times New Roman" panose="02020603050405020304" pitchFamily="18" charset="0"/>
                <a:cs typeface="Times New Roman" panose="02020603050405020304" pitchFamily="18" charset="0"/>
              </a:rPr>
              <a:t>: Put on the disposable sheath. Turn on thermometer and wait until ready sign appears.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Electronic thermometer</a:t>
            </a:r>
            <a:r>
              <a:rPr lang="en-US" altLang="en-US" dirty="0" smtClean="0">
                <a:latin typeface="Times New Roman" panose="02020603050405020304" pitchFamily="18" charset="0"/>
                <a:cs typeface="Times New Roman" panose="02020603050405020304" pitchFamily="18" charset="0"/>
              </a:rPr>
              <a:t>: Remove the probe from base unit. Put on probe cover.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Apply a small amount of lubricant to tip of bulb or probe cover (or apply pre-lubricated cover).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Separate the buttocks. Gently insert thermometer into rectum 1/2 to 1 inch. Stop if you meet resistance. Do not force the thermometer in.</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Continued</a:t>
            </a:r>
            <a:r>
              <a:rPr lang="en-US" baseline="0" dirty="0" smtClean="0">
                <a:latin typeface="Times New Roman" panose="02020603050405020304" pitchFamily="18" charset="0"/>
                <a:cs typeface="Times New Roman" panose="02020603050405020304" pitchFamily="18" charset="0"/>
              </a:rPr>
              <a:t> on next slide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6</a:t>
            </a:fld>
            <a:endParaRPr lang="en-US"/>
          </a:p>
        </p:txBody>
      </p:sp>
    </p:spTree>
    <p:extLst>
      <p:ext uri="{BB962C8B-B14F-4D97-AF65-F5344CB8AC3E}">
        <p14:creationId xmlns:p14="http://schemas.microsoft.com/office/powerpoint/2010/main" val="203020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57200">
              <a:spcBef>
                <a:spcPts val="1200"/>
              </a:spcBef>
              <a:spcAft>
                <a:spcPts val="200"/>
              </a:spcAft>
              <a:buSzPct val="100000"/>
              <a:buFont typeface="Tw Cen MT" panose="020B0602020104020603" pitchFamily="34" charset="0"/>
              <a:buChar char=" "/>
            </a:pPr>
            <a:r>
              <a:rPr lang="en-US" altLang="en-US" dirty="0" smtClean="0">
                <a:latin typeface="Times New Roman" panose="02020603050405020304" pitchFamily="18" charset="0"/>
                <a:cs typeface="Times New Roman" panose="02020603050405020304" pitchFamily="18" charset="0"/>
              </a:rPr>
              <a:t>12.  Replace the sheet over buttocks. Hold on to the thermometer at all times.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13.  </a:t>
            </a:r>
            <a:r>
              <a:rPr lang="en-US" altLang="en-US" b="1" dirty="0" smtClean="0">
                <a:latin typeface="Times New Roman" panose="02020603050405020304" pitchFamily="18" charset="0"/>
                <a:cs typeface="Times New Roman" panose="02020603050405020304" pitchFamily="18" charset="0"/>
              </a:rPr>
              <a:t>Mercury-free thermometer</a:t>
            </a:r>
            <a:r>
              <a:rPr lang="en-US" altLang="en-US" dirty="0" smtClean="0">
                <a:latin typeface="Times New Roman" panose="02020603050405020304" pitchFamily="18" charset="0"/>
                <a:cs typeface="Times New Roman" panose="02020603050405020304" pitchFamily="18" charset="0"/>
              </a:rPr>
              <a:t>: Hold thermometer in place for at least three minutes.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Digital thermometer</a:t>
            </a:r>
            <a:r>
              <a:rPr lang="en-US" altLang="en-US" dirty="0" smtClean="0">
                <a:latin typeface="Times New Roman" panose="02020603050405020304" pitchFamily="18" charset="0"/>
                <a:cs typeface="Times New Roman" panose="02020603050405020304" pitchFamily="18" charset="0"/>
              </a:rPr>
              <a:t>: Hold thermometer in place until thermometer blinks or beeps.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Electronic thermometer</a:t>
            </a:r>
            <a:r>
              <a:rPr lang="en-US" altLang="en-US" dirty="0" smtClean="0">
                <a:latin typeface="Times New Roman" panose="02020603050405020304" pitchFamily="18" charset="0"/>
                <a:cs typeface="Times New Roman" panose="02020603050405020304" pitchFamily="18" charset="0"/>
              </a:rPr>
              <a:t>: Leave in place until you hear a tone or see a flashing or steady light.</a:t>
            </a:r>
          </a:p>
          <a:p>
            <a:pPr marL="0" lvl="0" indent="-329184">
              <a:buNone/>
            </a:pPr>
            <a:r>
              <a:rPr lang="en-US" altLang="en-US" dirty="0" smtClean="0">
                <a:latin typeface="Times New Roman" panose="02020603050405020304" pitchFamily="18" charset="0"/>
                <a:cs typeface="Times New Roman" panose="02020603050405020304" pitchFamily="18" charset="0"/>
              </a:rPr>
              <a:t>14.  Gently remove the thermometer. Wipe with tissue from stem to bulb or remove sheath. Discard tissue or sheath.</a:t>
            </a:r>
          </a:p>
          <a:p>
            <a:pPr marL="0" lvl="0" indent="-329184">
              <a:buNone/>
            </a:pPr>
            <a:r>
              <a:rPr lang="en-US" altLang="en-US" dirty="0" smtClean="0">
                <a:latin typeface="Times New Roman" panose="02020603050405020304" pitchFamily="18" charset="0"/>
                <a:cs typeface="Times New Roman" panose="02020603050405020304" pitchFamily="18" charset="0"/>
              </a:rPr>
              <a:t>15.  Read the thermometer at eye level as you would for an oral temperature. Remember the temperature reading.</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16.  </a:t>
            </a:r>
            <a:r>
              <a:rPr lang="en-US" altLang="en-US" b="1" dirty="0" smtClean="0">
                <a:latin typeface="Times New Roman" panose="02020603050405020304" pitchFamily="18" charset="0"/>
                <a:cs typeface="Times New Roman" panose="02020603050405020304" pitchFamily="18" charset="0"/>
              </a:rPr>
              <a:t>Mercury-free thermometer</a:t>
            </a:r>
            <a:r>
              <a:rPr lang="en-US" altLang="en-US" dirty="0" smtClean="0">
                <a:latin typeface="Times New Roman" panose="02020603050405020304" pitchFamily="18" charset="0"/>
                <a:cs typeface="Times New Roman" panose="02020603050405020304" pitchFamily="18" charset="0"/>
              </a:rPr>
              <a:t>: Clean thermometer with soap and water. Rinse with clean water and dry. Return it to case.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Digital thermometer</a:t>
            </a:r>
            <a:r>
              <a:rPr lang="en-US" altLang="en-US" dirty="0" smtClean="0">
                <a:latin typeface="Times New Roman" panose="02020603050405020304" pitchFamily="18" charset="0"/>
                <a:cs typeface="Times New Roman" panose="02020603050405020304" pitchFamily="18" charset="0"/>
              </a:rPr>
              <a:t>: Clean thermometer according to policy. Replace the thermometer in case.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Electronic thermometer</a:t>
            </a:r>
            <a:r>
              <a:rPr lang="en-US" altLang="en-US" dirty="0" smtClean="0">
                <a:latin typeface="Times New Roman" panose="02020603050405020304" pitchFamily="18" charset="0"/>
                <a:cs typeface="Times New Roman" panose="02020603050405020304" pitchFamily="18" charset="0"/>
              </a:rPr>
              <a:t>: Press the eject button to discard the cover. Return the probe to the holder.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17.  Remove and discard gloves.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18.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19.  Assist the resident to a position of safety and comfort.</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20.  Immediately record the temperature, date, time, and method used (rectal).</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21.  Place call light within resident’s reach.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22.  Report any changes in resident to the nurse.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7</a:t>
            </a:fld>
            <a:endParaRPr lang="en-US"/>
          </a:p>
        </p:txBody>
      </p:sp>
    </p:spTree>
    <p:extLst>
      <p:ext uri="{BB962C8B-B14F-4D97-AF65-F5344CB8AC3E}">
        <p14:creationId xmlns:p14="http://schemas.microsoft.com/office/powerpoint/2010/main" val="338863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these important points about measuring tympanic and axillary temperatures: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Tympanic thermometers are fast and accurate.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The tympanic thermometer will only go into the ear ¼ - ½ inch.</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Axillary temperatures are much less reliable but can be safer for confused, disoriented, or uncooperative residents or residents with dementia.</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r>
              <a:rPr lang="en-US" altLang="en-US" i="1" dirty="0" smtClean="0">
                <a:latin typeface="Times New Roman" panose="02020603050405020304" pitchFamily="18" charset="0"/>
                <a:cs typeface="Times New Roman" panose="02020603050405020304" pitchFamily="18" charset="0"/>
              </a:rPr>
              <a:t>Equipment: tympanic thermometer, gloves, disposable probe sheath/cover, pen and paper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4.  Provide for resident’s privacy with curtain, screen, or door. </a:t>
            </a:r>
          </a:p>
          <a:p>
            <a:pPr marL="0" lvl="0" indent="-329184">
              <a:buNone/>
            </a:pPr>
            <a:r>
              <a:rPr lang="en-US" altLang="en-US" dirty="0" smtClean="0">
                <a:latin typeface="Times New Roman" panose="02020603050405020304" pitchFamily="18" charset="0"/>
                <a:cs typeface="Times New Roman" panose="02020603050405020304" pitchFamily="18" charset="0"/>
              </a:rPr>
              <a:t>5.  Put on gloves.</a:t>
            </a:r>
          </a:p>
          <a:p>
            <a:pPr marL="0" lvl="0" indent="-329184">
              <a:buNone/>
            </a:pPr>
            <a:r>
              <a:rPr lang="en-US" altLang="en-US" dirty="0" smtClean="0">
                <a:latin typeface="Times New Roman" panose="02020603050405020304" pitchFamily="18" charset="0"/>
                <a:cs typeface="Times New Roman" panose="02020603050405020304" pitchFamily="18" charset="0"/>
              </a:rPr>
              <a:t>6.  Put a disposable sheath over earpiece of the thermometer.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7.  Position the resident’s head so that the ear is in front of you. Straighten the ear canal by gently pulling up and back on the outside edge of the ear for an adult. Insert the covered probe into the ear canal and press the button.</a:t>
            </a:r>
          </a:p>
          <a:p>
            <a:pPr marL="0" lvl="0" indent="-329184">
              <a:buNone/>
            </a:pPr>
            <a:r>
              <a:rPr lang="en-US" altLang="en-US" dirty="0" smtClean="0">
                <a:latin typeface="Times New Roman" panose="02020603050405020304" pitchFamily="18" charset="0"/>
                <a:cs typeface="Times New Roman" panose="02020603050405020304" pitchFamily="18" charset="0"/>
              </a:rPr>
              <a:t>8.  Hold thermometer in place either for one second or until thermometer blinks or beeps (depends on model).</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9.  Read temperature. Remember the temperature reading.</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Dispose of sheath. Return the thermometer to storage or to the battery charger if thermometer is rechargeable.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Remove and discard gloves.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13. Immediately record the temperature, date, time, and method used (tympanic).</a:t>
            </a:r>
          </a:p>
          <a:p>
            <a:pPr marL="0" lvl="0" indent="-329184">
              <a:buNone/>
            </a:pPr>
            <a:r>
              <a:rPr lang="en-US" altLang="en-US" dirty="0" smtClean="0">
                <a:latin typeface="Times New Roman" panose="02020603050405020304" pitchFamily="18" charset="0"/>
                <a:cs typeface="Times New Roman" panose="02020603050405020304" pitchFamily="18" charset="0"/>
              </a:rPr>
              <a:t>14.  Place call light within resident’s reach.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15.  Report any changes in resident to the nurse.</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8</a:t>
            </a:fld>
            <a:endParaRPr lang="en-US"/>
          </a:p>
        </p:txBody>
      </p:sp>
    </p:spTree>
    <p:extLst>
      <p:ext uri="{BB962C8B-B14F-4D97-AF65-F5344CB8AC3E}">
        <p14:creationId xmlns:p14="http://schemas.microsoft.com/office/powerpoint/2010/main" val="27616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smtClean="0">
                <a:latin typeface="Times New Roman" panose="02020603050405020304" pitchFamily="18" charset="0"/>
                <a:cs typeface="Times New Roman" panose="02020603050405020304" pitchFamily="18" charset="0"/>
              </a:rPr>
              <a:t>Equipment: clean mercury-free, digital, or electronic thermometer, gloves, tissues, disposable sheath/cover, pen and paper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0" lvl="0" indent="-329184">
              <a:buNone/>
            </a:pPr>
            <a:r>
              <a:rPr lang="en-US" altLang="en-US" dirty="0" smtClean="0">
                <a:latin typeface="Times New Roman" panose="02020603050405020304" pitchFamily="18" charset="0"/>
                <a:cs typeface="Times New Roman" panose="02020603050405020304" pitchFamily="18" charset="0"/>
              </a:rPr>
              <a:t>4.  Provide for resident’s privacy with curtain, screen, or door.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5.  Put on gloves.</a:t>
            </a:r>
          </a:p>
          <a:p>
            <a:pPr marL="0" lvl="0" indent="-329184">
              <a:buNone/>
            </a:pPr>
            <a:r>
              <a:rPr lang="en-US" altLang="en-US" dirty="0" smtClean="0">
                <a:latin typeface="Times New Roman" panose="02020603050405020304" pitchFamily="18" charset="0"/>
                <a:cs typeface="Times New Roman" panose="02020603050405020304" pitchFamily="18" charset="0"/>
              </a:rPr>
              <a:t>6.  Remove resident’s arm from sleeve of gown or shirt to allow skin contact with the end of the thermometer. Wipe axillary area with tissues before placing the thermometer.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7.  </a:t>
            </a:r>
            <a:r>
              <a:rPr lang="en-US" altLang="en-US" b="1" dirty="0" smtClean="0">
                <a:latin typeface="Times New Roman" panose="02020603050405020304" pitchFamily="18" charset="0"/>
                <a:cs typeface="Times New Roman" panose="02020603050405020304" pitchFamily="18" charset="0"/>
              </a:rPr>
              <a:t>Mercury-free thermometer</a:t>
            </a:r>
            <a:r>
              <a:rPr lang="en-US" altLang="en-US" dirty="0" smtClean="0">
                <a:latin typeface="Times New Roman" panose="02020603050405020304" pitchFamily="18" charset="0"/>
                <a:cs typeface="Times New Roman" panose="02020603050405020304" pitchFamily="18" charset="0"/>
              </a:rPr>
              <a:t>: Hold the thermometer by the stem. Shake the thermometer down to below the lowest number.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Digital thermometer</a:t>
            </a:r>
            <a:r>
              <a:rPr lang="en-US" altLang="en-US" dirty="0" smtClean="0">
                <a:latin typeface="Times New Roman" panose="02020603050405020304" pitchFamily="18" charset="0"/>
                <a:cs typeface="Times New Roman" panose="02020603050405020304" pitchFamily="18" charset="0"/>
              </a:rPr>
              <a:t>: Put on the disposable sheath. Turn on thermometer and wait until ready sign appears.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Electronic thermometer</a:t>
            </a:r>
            <a:r>
              <a:rPr lang="en-US" altLang="en-US" dirty="0" smtClean="0">
                <a:latin typeface="Times New Roman" panose="02020603050405020304" pitchFamily="18" charset="0"/>
                <a:cs typeface="Times New Roman" panose="02020603050405020304" pitchFamily="18" charset="0"/>
              </a:rPr>
              <a:t>: Remove the probe from base unit. Put on probe cover.</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9</a:t>
            </a:fld>
            <a:endParaRPr lang="en-US"/>
          </a:p>
        </p:txBody>
      </p:sp>
    </p:spTree>
    <p:extLst>
      <p:ext uri="{BB962C8B-B14F-4D97-AF65-F5344CB8AC3E}">
        <p14:creationId xmlns:p14="http://schemas.microsoft.com/office/powerpoint/2010/main" val="228071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8.  Position thermometer (bulb end for mercury-free) in center of the armpit. Fold resident’s arm over her chest.</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9.  </a:t>
            </a:r>
            <a:r>
              <a:rPr lang="en-US" altLang="en-US" b="1" dirty="0" smtClean="0">
                <a:latin typeface="Times New Roman" panose="02020603050405020304" pitchFamily="18" charset="0"/>
                <a:cs typeface="Times New Roman" panose="02020603050405020304" pitchFamily="18" charset="0"/>
              </a:rPr>
              <a:t>Mercury-free thermometer</a:t>
            </a:r>
            <a:r>
              <a:rPr lang="en-US" altLang="en-US" dirty="0" smtClean="0">
                <a:latin typeface="Times New Roman" panose="02020603050405020304" pitchFamily="18" charset="0"/>
                <a:cs typeface="Times New Roman" panose="02020603050405020304" pitchFamily="18" charset="0"/>
              </a:rPr>
              <a:t>: Hold the thermometer in place, with the arm close against the side, for eight to 10 minutes.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Digital thermometer</a:t>
            </a:r>
            <a:r>
              <a:rPr lang="en-US" altLang="en-US" dirty="0" smtClean="0">
                <a:latin typeface="Times New Roman" panose="02020603050405020304" pitchFamily="18" charset="0"/>
                <a:cs typeface="Times New Roman" panose="02020603050405020304" pitchFamily="18" charset="0"/>
              </a:rPr>
              <a:t>: Leave in place until thermometer blinks or beeps.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Electronic thermometer</a:t>
            </a:r>
            <a:r>
              <a:rPr lang="en-US" altLang="en-US" dirty="0" smtClean="0">
                <a:latin typeface="Times New Roman" panose="02020603050405020304" pitchFamily="18" charset="0"/>
                <a:cs typeface="Times New Roman" panose="02020603050405020304" pitchFamily="18" charset="0"/>
              </a:rPr>
              <a:t>: Leave in place until you hear a tone or see a flashing or steady light.</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a:t>
            </a:r>
            <a:r>
              <a:rPr lang="en-US" altLang="en-US" b="1" dirty="0" smtClean="0">
                <a:latin typeface="Times New Roman" panose="02020603050405020304" pitchFamily="18" charset="0"/>
                <a:cs typeface="Times New Roman" panose="02020603050405020304" pitchFamily="18" charset="0"/>
              </a:rPr>
              <a:t>Mercury-free thermometer</a:t>
            </a:r>
            <a:r>
              <a:rPr lang="en-US" altLang="en-US" dirty="0" smtClean="0">
                <a:latin typeface="Times New Roman" panose="02020603050405020304" pitchFamily="18" charset="0"/>
                <a:cs typeface="Times New Roman" panose="02020603050405020304" pitchFamily="18" charset="0"/>
              </a:rPr>
              <a:t>: Remove the thermometer. Wipe with a tissue from stem to bulb or remove sheath. Dispose of the tissue or sheath. Read the thermometer at eye level as you would for an oral temperature. Remember the temperature reading.</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Digital thermometer</a:t>
            </a:r>
            <a:r>
              <a:rPr lang="en-US" altLang="en-US" dirty="0" smtClean="0">
                <a:latin typeface="Times New Roman" panose="02020603050405020304" pitchFamily="18" charset="0"/>
                <a:cs typeface="Times New Roman" panose="02020603050405020304" pitchFamily="18" charset="0"/>
              </a:rPr>
              <a:t>: Remove the thermometer. Read temperature on display screen. Remember the temperature reading.</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Electronic thermometer</a:t>
            </a:r>
            <a:r>
              <a:rPr lang="en-US" altLang="en-US" dirty="0" smtClean="0">
                <a:latin typeface="Times New Roman" panose="02020603050405020304" pitchFamily="18" charset="0"/>
                <a:cs typeface="Times New Roman" panose="02020603050405020304" pitchFamily="18" charset="0"/>
              </a:rPr>
              <a:t>: Read the temperature on the display screen. Remember the temperature reading. Remove the probe.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a:t>
            </a:r>
            <a:r>
              <a:rPr lang="en-US" altLang="en-US" b="1" dirty="0" smtClean="0">
                <a:latin typeface="Times New Roman" panose="02020603050405020304" pitchFamily="18" charset="0"/>
                <a:cs typeface="Times New Roman" panose="02020603050405020304" pitchFamily="18" charset="0"/>
              </a:rPr>
              <a:t>Mercury-free thermometer</a:t>
            </a:r>
            <a:r>
              <a:rPr lang="en-US" altLang="en-US" dirty="0" smtClean="0">
                <a:latin typeface="Times New Roman" panose="02020603050405020304" pitchFamily="18" charset="0"/>
                <a:cs typeface="Times New Roman" panose="02020603050405020304" pitchFamily="18" charset="0"/>
              </a:rPr>
              <a:t>: Clean thermometer with soap and water. Rinse with clean water and dry. Return it to case.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Digital thermometer</a:t>
            </a:r>
            <a:r>
              <a:rPr lang="en-US" altLang="en-US" dirty="0" smtClean="0">
                <a:latin typeface="Times New Roman" panose="02020603050405020304" pitchFamily="18" charset="0"/>
                <a:cs typeface="Times New Roman" panose="02020603050405020304" pitchFamily="18" charset="0"/>
              </a:rPr>
              <a:t>: Using a tissue, remove and dispose of sheath. Replace the thermometer in case.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Electronic thermometer</a:t>
            </a:r>
            <a:r>
              <a:rPr lang="en-US" altLang="en-US" dirty="0" smtClean="0">
                <a:latin typeface="Times New Roman" panose="02020603050405020304" pitchFamily="18" charset="0"/>
                <a:cs typeface="Times New Roman" panose="02020603050405020304" pitchFamily="18" charset="0"/>
              </a:rPr>
              <a:t>: Press the eject button to discard the cover. Return the probe to the holder.</a:t>
            </a:r>
          </a:p>
          <a:p>
            <a:pPr marL="0" lvl="0" indent="-329184">
              <a:buNone/>
            </a:pPr>
            <a:r>
              <a:rPr lang="en-US" altLang="en-US" dirty="0" smtClean="0">
                <a:latin typeface="Times New Roman" panose="02020603050405020304" pitchFamily="18" charset="0"/>
                <a:cs typeface="Times New Roman" panose="02020603050405020304" pitchFamily="18" charset="0"/>
              </a:rPr>
              <a:t>12.  Remove and discard gloves.</a:t>
            </a:r>
          </a:p>
          <a:p>
            <a:pPr marL="0" lvl="0" indent="-329184">
              <a:buNone/>
            </a:pPr>
            <a:r>
              <a:rPr lang="en-US" altLang="en-US" dirty="0" smtClean="0">
                <a:latin typeface="Times New Roman" panose="02020603050405020304" pitchFamily="18" charset="0"/>
                <a:cs typeface="Times New Roman" panose="02020603050405020304" pitchFamily="18" charset="0"/>
              </a:rPr>
              <a:t>13.  Wash your hands.</a:t>
            </a:r>
          </a:p>
          <a:p>
            <a:pPr marL="0" lvl="0" indent="-329184">
              <a:buNone/>
            </a:pPr>
            <a:r>
              <a:rPr lang="en-US" altLang="en-US" dirty="0" smtClean="0">
                <a:latin typeface="Times New Roman" panose="02020603050405020304" pitchFamily="18" charset="0"/>
                <a:cs typeface="Times New Roman" panose="02020603050405020304" pitchFamily="18" charset="0"/>
              </a:rPr>
              <a:t>14.  Put resident’s arm back into sleeve of gown.</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15.  Immediately record the temperature, date, time, and method used (axillary).</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16.  Place call light within resident’s reach.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17.  Report any changes in resident to the nurse.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10</a:t>
            </a:fld>
            <a:endParaRPr lang="en-US"/>
          </a:p>
        </p:txBody>
      </p:sp>
    </p:spTree>
    <p:extLst>
      <p:ext uri="{BB962C8B-B14F-4D97-AF65-F5344CB8AC3E}">
        <p14:creationId xmlns:p14="http://schemas.microsoft.com/office/powerpoint/2010/main" val="392645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Radial pulse is </a:t>
            </a:r>
            <a:r>
              <a:rPr lang="en-US" altLang="en-US" dirty="0" smtClean="0">
                <a:latin typeface="Times New Roman" panose="02020603050405020304" pitchFamily="18" charset="0"/>
                <a:cs typeface="Times New Roman" panose="02020603050405020304" pitchFamily="18" charset="0"/>
              </a:rPr>
              <a:t>the pulse located on the inside of the wrist, where the radial artery runs just beneath the skin.</a:t>
            </a:r>
          </a:p>
          <a:p>
            <a:endParaRPr lang="en-US"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Brachial pulse is </a:t>
            </a:r>
            <a:r>
              <a:rPr lang="en-US" altLang="en-US" dirty="0" smtClean="0">
                <a:latin typeface="Times New Roman" panose="02020603050405020304" pitchFamily="18" charset="0"/>
                <a:cs typeface="Times New Roman" panose="02020603050405020304" pitchFamily="18" charset="0"/>
              </a:rPr>
              <a:t>the pulse located inside the elbow, about one to one-and-a-half inches above the elbow.</a:t>
            </a:r>
          </a:p>
          <a:p>
            <a:endParaRPr lang="en-US"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Apical</a:t>
            </a:r>
            <a:r>
              <a:rPr lang="en-US" baseline="0" dirty="0" smtClean="0">
                <a:latin typeface="Times New Roman" panose="02020603050405020304" pitchFamily="18" charset="0"/>
                <a:cs typeface="Times New Roman" panose="02020603050405020304" pitchFamily="18" charset="0"/>
              </a:rPr>
              <a:t> pulse is </a:t>
            </a:r>
            <a:r>
              <a:rPr lang="en-US" altLang="en-US" dirty="0" smtClean="0">
                <a:latin typeface="Times New Roman" panose="02020603050405020304" pitchFamily="18" charset="0"/>
                <a:cs typeface="Times New Roman" panose="02020603050405020304" pitchFamily="18" charset="0"/>
              </a:rPr>
              <a:t>the pulse located on the left side of the chest, just below the nipple.</a:t>
            </a:r>
            <a:r>
              <a:rPr lang="en-US" altLang="en-US" baseline="0" dirty="0" smtClean="0">
                <a:latin typeface="Times New Roman" panose="02020603050405020304" pitchFamily="18" charset="0"/>
                <a:cs typeface="Times New Roman" panose="02020603050405020304" pitchFamily="18" charset="0"/>
              </a:rPr>
              <a:t>  This pulse is taken by listening with a stethoscope.  A stethoscope is an instrument designed to listen to sounds within the body.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latin typeface="Times New Roman" panose="02020603050405020304" pitchFamily="18" charset="0"/>
              <a:cs typeface="Times New Roman" panose="02020603050405020304" pitchFamily="18" charset="0"/>
            </a:endParaRPr>
          </a:p>
          <a:p>
            <a:pPr marL="0" indent="0">
              <a:buFontTx/>
              <a:buNone/>
            </a:pPr>
            <a:r>
              <a:rPr lang="en-US" altLang="en-US" dirty="0" smtClean="0">
                <a:latin typeface="Times New Roman" panose="02020603050405020304" pitchFamily="18" charset="0"/>
                <a:cs typeface="Times New Roman" panose="02020603050405020304" pitchFamily="18" charset="0"/>
              </a:rPr>
              <a:t>NAs should remember these important points about the pulse: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Pulse is the number of heartbeats per minute.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Pulse is commonly taken at the wrist where radial artery runs.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Normal rate is 60-100 beats per minute for adults.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Normal rate is 100-120 beats per minute for small children, as high as 120-140 for newborns.</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Pulse may be affected by exercise, fear, anger, anxiety, heat, medications, and pain.</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Rapid pulse may result from fever, infection or heart failure.</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Slow/weak pulse may indicate dehydration, infection, or shock. </a:t>
            </a:r>
          </a:p>
          <a:p>
            <a:pPr marL="628650" lvl="1" indent="-171450">
              <a:buFont typeface="Arial" panose="020B0604020202020204" pitchFamily="34" charset="0"/>
              <a:buChar char="•"/>
            </a:pPr>
            <a:r>
              <a:rPr lang="en-US" altLang="en-US" dirty="0" smtClean="0">
                <a:latin typeface="Times New Roman" panose="02020603050405020304" pitchFamily="18" charset="0"/>
                <a:cs typeface="Times New Roman" panose="02020603050405020304" pitchFamily="18" charset="0"/>
              </a:rPr>
              <a:t>P. 233 in the textbook shows common pulse sites.</a:t>
            </a:r>
          </a:p>
          <a:p>
            <a:pPr marL="628650" lvl="1" indent="-171450">
              <a:buFont typeface="Arial" panose="020B0604020202020204" pitchFamily="34" charset="0"/>
              <a:buChar char="•"/>
            </a:pPr>
            <a:endParaRPr lang="en-US" altLang="en-US" dirty="0" smtClean="0">
              <a:latin typeface="Times New Roman" panose="02020603050405020304" pitchFamily="18" charset="0"/>
              <a:cs typeface="Times New Roman" panose="02020603050405020304" pitchFamily="18" charset="0"/>
            </a:endParaRPr>
          </a:p>
          <a:p>
            <a:r>
              <a:rPr lang="en-US" altLang="en-US" i="1" dirty="0" smtClean="0">
                <a:latin typeface="Times New Roman" panose="02020603050405020304" pitchFamily="18" charset="0"/>
                <a:cs typeface="Times New Roman" panose="02020603050405020304" pitchFamily="18" charset="0"/>
              </a:rPr>
              <a:t>Equipment: stethoscope, watch with second hand, alcohol wipes, pen and paper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  Identify yourself by name. Identify the resident by name.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2.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3.  Explain procedure to the resident. Speak clearly, slowly, and directly. Maintain face-to-face contact whenever possible.</a:t>
            </a:r>
          </a:p>
          <a:p>
            <a:pPr marL="0" lvl="0" indent="-329184">
              <a:buNone/>
            </a:pPr>
            <a:r>
              <a:rPr lang="en-US" altLang="en-US" dirty="0" smtClean="0">
                <a:latin typeface="Times New Roman" panose="02020603050405020304" pitchFamily="18" charset="0"/>
                <a:cs typeface="Times New Roman" panose="02020603050405020304" pitchFamily="18" charset="0"/>
              </a:rPr>
              <a:t>4.  Provide for resident’s privacy with curtain, screen, or door.</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5.  Before using stethoscope, wipe diaphragm and earpieces with alcohol wipes.</a:t>
            </a:r>
          </a:p>
          <a:p>
            <a:pPr marL="0" lvl="0" indent="-329184">
              <a:buNone/>
            </a:pPr>
            <a:r>
              <a:rPr lang="en-US" altLang="en-US" dirty="0" smtClean="0">
                <a:latin typeface="Times New Roman" panose="02020603050405020304" pitchFamily="18" charset="0"/>
                <a:cs typeface="Times New Roman" panose="02020603050405020304" pitchFamily="18" charset="0"/>
              </a:rPr>
              <a:t>6.  Fit the earpieces of the stethoscope snugly in your ears. Place the flat metal diaphragm on the left side of the chest, just below the nipple. Listen for the heartbeat. </a:t>
            </a:r>
          </a:p>
          <a:p>
            <a:pPr marL="0" lvl="0" indent="-329184">
              <a:buNone/>
            </a:pPr>
            <a:r>
              <a:rPr lang="en-US" altLang="en-US" dirty="0" smtClean="0">
                <a:latin typeface="Times New Roman" panose="02020603050405020304" pitchFamily="18" charset="0"/>
                <a:cs typeface="Times New Roman" panose="02020603050405020304" pitchFamily="18" charset="0"/>
              </a:rPr>
              <a:t>7.  Use the second hand of your watch. Count the heartbeats for one minute. Each </a:t>
            </a:r>
            <a:r>
              <a:rPr lang="en-US" altLang="en-US" dirty="0" err="1" smtClean="0">
                <a:latin typeface="Times New Roman" panose="02020603050405020304" pitchFamily="18" charset="0"/>
                <a:cs typeface="Times New Roman" panose="02020603050405020304" pitchFamily="18" charset="0"/>
              </a:rPr>
              <a:t>lubdub</a:t>
            </a:r>
            <a:r>
              <a:rPr lang="en-US" altLang="en-US" dirty="0" smtClean="0">
                <a:latin typeface="Times New Roman" panose="02020603050405020304" pitchFamily="18" charset="0"/>
                <a:cs typeface="Times New Roman" panose="02020603050405020304" pitchFamily="18" charset="0"/>
              </a:rPr>
              <a:t> that you hear is counted as one beat. A normal heartbeat is rhythmical. Leave the stethoscope in place to count respirations (see procedure later in chapter).</a:t>
            </a:r>
          </a:p>
          <a:p>
            <a:pPr marL="0" lvl="0" indent="-329184">
              <a:buNone/>
            </a:pPr>
            <a:r>
              <a:rPr lang="en-US" altLang="en-US" dirty="0" smtClean="0">
                <a:latin typeface="Times New Roman" panose="02020603050405020304" pitchFamily="18" charset="0"/>
                <a:cs typeface="Times New Roman" panose="02020603050405020304" pitchFamily="18" charset="0"/>
              </a:rPr>
              <a:t>8.  Record pulse rate, date, time, and method used (apical). Note any irregularities in the rhythm.</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9.  Clean earpieces and diaphragm of stethoscope with alcohol wipes. Store stethoscope.</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10.  Wash your hands.</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11.  Place call light within resident’s reach. </a:t>
            </a:r>
          </a:p>
          <a:p>
            <a:pPr lvl="0">
              <a:buFont typeface="Verdana" panose="020B0604030504040204" pitchFamily="34" charset="0"/>
              <a:buNone/>
            </a:pPr>
            <a:r>
              <a:rPr lang="en-US" altLang="en-US" dirty="0" smtClean="0">
                <a:latin typeface="Times New Roman" panose="02020603050405020304" pitchFamily="18" charset="0"/>
                <a:cs typeface="Times New Roman" panose="02020603050405020304" pitchFamily="18" charset="0"/>
              </a:rPr>
              <a:t>12.  Report any changes in resident to the nurse.</a:t>
            </a:r>
          </a:p>
          <a:p>
            <a:pPr marL="0" lvl="0" indent="0">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EF874AA-C110-4C17-8D27-7F3CCD6CE003}" type="slidenum">
              <a:rPr lang="en-US" smtClean="0"/>
              <a:t>11</a:t>
            </a:fld>
            <a:endParaRPr lang="en-US"/>
          </a:p>
        </p:txBody>
      </p:sp>
    </p:spTree>
    <p:extLst>
      <p:ext uri="{BB962C8B-B14F-4D97-AF65-F5344CB8AC3E}">
        <p14:creationId xmlns:p14="http://schemas.microsoft.com/office/powerpoint/2010/main" val="322459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7/14/2015</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14: Basic nursing skills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483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measuring and recording an axillary </a:t>
            </a:r>
            <a:r>
              <a:rPr lang="en-US" dirty="0" smtClean="0"/>
              <a:t>temperature (Continued)</a:t>
            </a:r>
            <a:endParaRPr lang="en-US" dirty="0"/>
          </a:p>
        </p:txBody>
      </p:sp>
      <p:sp>
        <p:nvSpPr>
          <p:cNvPr id="3" name="Content Placeholder 2"/>
          <p:cNvSpPr>
            <a:spLocks noGrp="1"/>
          </p:cNvSpPr>
          <p:nvPr>
            <p:ph idx="1"/>
          </p:nvPr>
        </p:nvSpPr>
        <p:spPr>
          <a:xfrm>
            <a:off x="1024129" y="1916390"/>
            <a:ext cx="9720071" cy="4773168"/>
          </a:xfrm>
        </p:spPr>
        <p:txBody>
          <a:bodyPr>
            <a:normAutofit fontScale="85000" lnSpcReduction="10000"/>
          </a:bodyPr>
          <a:lstStyle/>
          <a:p>
            <a:pPr lvl="1">
              <a:buFont typeface="Verdana" panose="020B0604030504040204" pitchFamily="34" charset="0"/>
              <a:buNone/>
            </a:pPr>
            <a:r>
              <a:rPr lang="en-US" altLang="en-US" dirty="0" smtClean="0"/>
              <a:t>8.  Position </a:t>
            </a:r>
            <a:r>
              <a:rPr lang="en-US" altLang="en-US" dirty="0"/>
              <a:t>thermometer (bulb end for mercury-free) in center of the armpit. Fold resident’s arm over her chest.</a:t>
            </a:r>
          </a:p>
          <a:p>
            <a:pPr lvl="1">
              <a:buFont typeface="Verdana" panose="020B0604030504040204" pitchFamily="34" charset="0"/>
              <a:buNone/>
            </a:pPr>
            <a:r>
              <a:rPr lang="en-US" altLang="en-US" dirty="0" smtClean="0"/>
              <a:t>9.  </a:t>
            </a:r>
            <a:r>
              <a:rPr lang="en-US" altLang="en-US" b="1" dirty="0" smtClean="0"/>
              <a:t>Mercury-free </a:t>
            </a:r>
            <a:r>
              <a:rPr lang="en-US" altLang="en-US" b="1" dirty="0"/>
              <a:t>thermometer</a:t>
            </a:r>
            <a:r>
              <a:rPr lang="en-US" altLang="en-US" dirty="0"/>
              <a:t>: Hold the thermometer in place, with the arm close against the side, for eight to 10 minutes.</a:t>
            </a:r>
          </a:p>
          <a:p>
            <a:pPr lvl="1">
              <a:buFont typeface="Verdana" panose="020B0604030504040204" pitchFamily="34" charset="0"/>
              <a:buNone/>
            </a:pPr>
            <a:r>
              <a:rPr lang="en-US" altLang="en-US" dirty="0"/>
              <a:t>	</a:t>
            </a:r>
            <a:r>
              <a:rPr lang="en-US" altLang="en-US" b="1" dirty="0"/>
              <a:t>Digital thermometer</a:t>
            </a:r>
            <a:r>
              <a:rPr lang="en-US" altLang="en-US" dirty="0"/>
              <a:t>: Leave in place until thermometer blinks or beeps.</a:t>
            </a:r>
          </a:p>
          <a:p>
            <a:pPr lvl="1">
              <a:buFont typeface="Verdana" panose="020B0604030504040204" pitchFamily="34" charset="0"/>
              <a:buNone/>
            </a:pPr>
            <a:r>
              <a:rPr lang="en-US" altLang="en-US" dirty="0"/>
              <a:t>	</a:t>
            </a:r>
            <a:r>
              <a:rPr lang="en-US" altLang="en-US" b="1" dirty="0"/>
              <a:t>Electronic thermometer</a:t>
            </a:r>
            <a:r>
              <a:rPr lang="en-US" altLang="en-US" dirty="0"/>
              <a:t>: Leave in place until you hear a tone or see a flashing or steady light</a:t>
            </a:r>
            <a:r>
              <a:rPr lang="en-US" altLang="en-US" dirty="0" smtClean="0"/>
              <a:t>.</a:t>
            </a:r>
          </a:p>
          <a:p>
            <a:pPr lvl="1">
              <a:buFont typeface="Verdana" panose="020B0604030504040204" pitchFamily="34" charset="0"/>
              <a:buNone/>
            </a:pPr>
            <a:r>
              <a:rPr lang="en-US" altLang="en-US" dirty="0" smtClean="0"/>
              <a:t>10.  </a:t>
            </a:r>
            <a:r>
              <a:rPr lang="en-US" altLang="en-US" b="1" dirty="0" smtClean="0"/>
              <a:t>Mercury-free </a:t>
            </a:r>
            <a:r>
              <a:rPr lang="en-US" altLang="en-US" b="1" dirty="0"/>
              <a:t>thermometer</a:t>
            </a:r>
            <a:r>
              <a:rPr lang="en-US" altLang="en-US" dirty="0"/>
              <a:t>: Remove the thermometer. Wipe with a tissue from stem to bulb or remove sheath. Dispose of the tissue or sheath. Read the thermometer at eye level as you would for an oral temperature. Remember the temperature reading.</a:t>
            </a:r>
          </a:p>
          <a:p>
            <a:pPr lvl="1">
              <a:buFont typeface="Verdana" panose="020B0604030504040204" pitchFamily="34" charset="0"/>
              <a:buNone/>
            </a:pPr>
            <a:r>
              <a:rPr lang="en-US" altLang="en-US" dirty="0"/>
              <a:t>	</a:t>
            </a:r>
            <a:r>
              <a:rPr lang="en-US" altLang="en-US" b="1" dirty="0"/>
              <a:t>Digital thermometer</a:t>
            </a:r>
            <a:r>
              <a:rPr lang="en-US" altLang="en-US" dirty="0"/>
              <a:t>: Remove the thermometer. Read temperature on display screen. Remember the temperature reading.</a:t>
            </a:r>
          </a:p>
          <a:p>
            <a:pPr lvl="1">
              <a:buFont typeface="Verdana" panose="020B0604030504040204" pitchFamily="34" charset="0"/>
              <a:buNone/>
            </a:pPr>
            <a:r>
              <a:rPr lang="en-US" altLang="en-US" dirty="0"/>
              <a:t>	</a:t>
            </a:r>
            <a:r>
              <a:rPr lang="en-US" altLang="en-US" b="1" dirty="0"/>
              <a:t>Electronic thermometer</a:t>
            </a:r>
            <a:r>
              <a:rPr lang="en-US" altLang="en-US" dirty="0"/>
              <a:t>: Read the temperature on the display screen. Remember the temperature reading. Remove the probe</a:t>
            </a:r>
            <a:r>
              <a:rPr lang="en-US" altLang="en-US" dirty="0" smtClean="0"/>
              <a:t>.</a:t>
            </a:r>
          </a:p>
          <a:p>
            <a:pPr lvl="1">
              <a:buFont typeface="Verdana" panose="020B0604030504040204" pitchFamily="34" charset="0"/>
              <a:buNone/>
            </a:pPr>
            <a:r>
              <a:rPr lang="en-US" altLang="en-US" dirty="0" smtClean="0"/>
              <a:t>11.  </a:t>
            </a:r>
            <a:r>
              <a:rPr lang="en-US" altLang="en-US" b="1" dirty="0" smtClean="0"/>
              <a:t>Mercury-free </a:t>
            </a:r>
            <a:r>
              <a:rPr lang="en-US" altLang="en-US" b="1" dirty="0"/>
              <a:t>thermometer</a:t>
            </a:r>
            <a:r>
              <a:rPr lang="en-US" altLang="en-US" dirty="0"/>
              <a:t>: Clean thermometer with soap and water. Rinse with clean water and dry. Return it to case.</a:t>
            </a:r>
          </a:p>
          <a:p>
            <a:pPr lvl="1">
              <a:buFont typeface="Verdana" panose="020B0604030504040204" pitchFamily="34" charset="0"/>
              <a:buNone/>
            </a:pPr>
            <a:r>
              <a:rPr lang="en-US" altLang="en-US" dirty="0"/>
              <a:t>	</a:t>
            </a:r>
            <a:r>
              <a:rPr lang="en-US" altLang="en-US" b="1" dirty="0"/>
              <a:t>Digital thermometer</a:t>
            </a:r>
            <a:r>
              <a:rPr lang="en-US" altLang="en-US" dirty="0"/>
              <a:t>: Using a tissue, remove and dispose of sheath. Replace the thermometer in case.</a:t>
            </a:r>
          </a:p>
          <a:p>
            <a:pPr lvl="1">
              <a:buFont typeface="Verdana" panose="020B0604030504040204" pitchFamily="34" charset="0"/>
              <a:buNone/>
            </a:pPr>
            <a:r>
              <a:rPr lang="en-US" altLang="en-US" dirty="0"/>
              <a:t>	</a:t>
            </a:r>
            <a:r>
              <a:rPr lang="en-US" altLang="en-US" b="1" dirty="0"/>
              <a:t>Electronic thermometer</a:t>
            </a:r>
            <a:r>
              <a:rPr lang="en-US" altLang="en-US" dirty="0"/>
              <a:t>: Press the eject button to discard the cover. Return the probe to the holder.</a:t>
            </a:r>
          </a:p>
          <a:p>
            <a:pPr marL="128016" lvl="1" indent="0">
              <a:buNone/>
            </a:pPr>
            <a:r>
              <a:rPr lang="en-US" altLang="en-US" dirty="0" smtClean="0"/>
              <a:t>12.  Remove </a:t>
            </a:r>
            <a:r>
              <a:rPr lang="en-US" altLang="en-US" dirty="0"/>
              <a:t>and discard gloves.</a:t>
            </a:r>
          </a:p>
          <a:p>
            <a:pPr marL="128016" lvl="1" indent="0">
              <a:buNone/>
            </a:pPr>
            <a:r>
              <a:rPr lang="en-US" altLang="en-US" dirty="0" smtClean="0"/>
              <a:t>13.  Wash </a:t>
            </a:r>
            <a:r>
              <a:rPr lang="en-US" altLang="en-US" dirty="0"/>
              <a:t>your hands.</a:t>
            </a:r>
          </a:p>
          <a:p>
            <a:pPr marL="128016" lvl="1" indent="0">
              <a:buNone/>
            </a:pPr>
            <a:r>
              <a:rPr lang="en-US" altLang="en-US" dirty="0" smtClean="0"/>
              <a:t>14.  Put </a:t>
            </a:r>
            <a:r>
              <a:rPr lang="en-US" altLang="en-US" dirty="0"/>
              <a:t>resident’s arm back into sleeve of gown.</a:t>
            </a:r>
          </a:p>
          <a:p>
            <a:pPr lvl="1">
              <a:buFont typeface="Verdana" panose="020B0604030504040204" pitchFamily="34" charset="0"/>
              <a:buNone/>
            </a:pPr>
            <a:r>
              <a:rPr lang="en-US" altLang="en-US" dirty="0" smtClean="0"/>
              <a:t>15.  Immediately </a:t>
            </a:r>
            <a:r>
              <a:rPr lang="en-US" altLang="en-US" dirty="0"/>
              <a:t>record the temperature, date, time, and method used (axillary).</a:t>
            </a:r>
          </a:p>
          <a:p>
            <a:pPr lvl="1">
              <a:buFont typeface="Verdana" panose="020B0604030504040204" pitchFamily="34" charset="0"/>
              <a:buNone/>
            </a:pPr>
            <a:r>
              <a:rPr lang="en-US" altLang="en-US" dirty="0" smtClean="0"/>
              <a:t>16.  Place </a:t>
            </a:r>
            <a:r>
              <a:rPr lang="en-US" altLang="en-US" dirty="0"/>
              <a:t>call light within resident’s reach. </a:t>
            </a:r>
          </a:p>
          <a:p>
            <a:pPr lvl="1">
              <a:buFont typeface="Verdana" panose="020B0604030504040204" pitchFamily="34" charset="0"/>
              <a:buNone/>
            </a:pPr>
            <a:r>
              <a:rPr lang="en-US" altLang="en-US" dirty="0" smtClean="0"/>
              <a:t>17.  Report </a:t>
            </a:r>
            <a:r>
              <a:rPr lang="en-US" altLang="en-US" dirty="0"/>
              <a:t>any changes in resident to the nurse.</a:t>
            </a:r>
          </a:p>
          <a:p>
            <a:endParaRPr lang="en-US" dirty="0"/>
          </a:p>
        </p:txBody>
      </p:sp>
    </p:spTree>
    <p:extLst>
      <p:ext uri="{BB962C8B-B14F-4D97-AF65-F5344CB8AC3E}">
        <p14:creationId xmlns:p14="http://schemas.microsoft.com/office/powerpoint/2010/main" val="91367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measuring and recording apical pulse</a:t>
            </a:r>
            <a:endParaRPr lang="en-US" dirty="0"/>
          </a:p>
        </p:txBody>
      </p:sp>
      <p:sp>
        <p:nvSpPr>
          <p:cNvPr id="6" name="Content Placeholder 5"/>
          <p:cNvSpPr>
            <a:spLocks noGrp="1"/>
          </p:cNvSpPr>
          <p:nvPr>
            <p:ph idx="1"/>
          </p:nvPr>
        </p:nvSpPr>
        <p:spPr>
          <a:xfrm>
            <a:off x="1024128" y="1876926"/>
            <a:ext cx="9720071" cy="4981074"/>
          </a:xfrm>
        </p:spPr>
        <p:txBody>
          <a:bodyPr>
            <a:normAutofit fontScale="92500" lnSpcReduction="10000"/>
          </a:bodyPr>
          <a:lstStyle/>
          <a:p>
            <a:r>
              <a:rPr lang="en-US" altLang="en-US" i="1" dirty="0"/>
              <a:t>Equipment: stethoscope, watch with second hand, alcohol wipes, pen and paper</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resident’s privacy with curtain, screen, or door.</a:t>
            </a:r>
          </a:p>
          <a:p>
            <a:pPr lvl="1">
              <a:buFont typeface="Verdana" panose="020B0604030504040204" pitchFamily="34" charset="0"/>
              <a:buNone/>
            </a:pPr>
            <a:r>
              <a:rPr lang="en-US" altLang="en-US" dirty="0" smtClean="0"/>
              <a:t>5.  Before </a:t>
            </a:r>
            <a:r>
              <a:rPr lang="en-US" altLang="en-US" dirty="0"/>
              <a:t>using stethoscope, wipe diaphragm and earpieces with alcohol wipes.</a:t>
            </a:r>
          </a:p>
          <a:p>
            <a:pPr marL="128016" lvl="1" indent="0">
              <a:buNone/>
            </a:pPr>
            <a:r>
              <a:rPr lang="en-US" altLang="en-US" dirty="0" smtClean="0"/>
              <a:t>6.  Fit </a:t>
            </a:r>
            <a:r>
              <a:rPr lang="en-US" altLang="en-US" dirty="0"/>
              <a:t>the earpieces of the stethoscope snugly in your ears. Place the flat metal diaphragm on the left side of the chest, just below the nipple. Listen for the heartbeat. </a:t>
            </a:r>
            <a:endParaRPr lang="en-US" altLang="en-US" dirty="0" smtClean="0"/>
          </a:p>
          <a:p>
            <a:pPr marL="128016" lvl="1" indent="0">
              <a:buNone/>
            </a:pPr>
            <a:r>
              <a:rPr lang="en-US" altLang="en-US" dirty="0" smtClean="0"/>
              <a:t>7.  Use </a:t>
            </a:r>
            <a:r>
              <a:rPr lang="en-US" altLang="en-US" dirty="0"/>
              <a:t>the second hand of your watch. Count the heartbeats for one minute. Each </a:t>
            </a:r>
            <a:r>
              <a:rPr lang="en-US" altLang="en-US" dirty="0" err="1"/>
              <a:t>lubdub</a:t>
            </a:r>
            <a:r>
              <a:rPr lang="en-US" altLang="en-US" dirty="0"/>
              <a:t> that you hear is counted as one beat. A normal heartbeat is rhythmical. Leave the stethoscope in place to count respirations (see procedure later in chapter).</a:t>
            </a:r>
          </a:p>
          <a:p>
            <a:pPr marL="128016" lvl="1" indent="0">
              <a:buNone/>
            </a:pPr>
            <a:r>
              <a:rPr lang="en-US" altLang="en-US" dirty="0" smtClean="0"/>
              <a:t>8.  Record </a:t>
            </a:r>
            <a:r>
              <a:rPr lang="en-US" altLang="en-US" dirty="0"/>
              <a:t>pulse rate, date, time, and method used (apical). Note any irregularities in the rhythm</a:t>
            </a:r>
            <a:r>
              <a:rPr lang="en-US" altLang="en-US" dirty="0" smtClean="0"/>
              <a:t>.</a:t>
            </a:r>
          </a:p>
          <a:p>
            <a:pPr lvl="1">
              <a:buFont typeface="Verdana" panose="020B0604030504040204" pitchFamily="34" charset="0"/>
              <a:buNone/>
            </a:pPr>
            <a:r>
              <a:rPr lang="en-US" altLang="en-US" dirty="0" smtClean="0"/>
              <a:t>9.  Clean </a:t>
            </a:r>
            <a:r>
              <a:rPr lang="en-US" altLang="en-US" dirty="0"/>
              <a:t>earpieces and diaphragm of stethoscope with alcohol wipes. Store stethoscope.</a:t>
            </a:r>
          </a:p>
          <a:p>
            <a:pPr lvl="1">
              <a:buFont typeface="Verdana" panose="020B0604030504040204" pitchFamily="34" charset="0"/>
              <a:buNone/>
            </a:pPr>
            <a:r>
              <a:rPr lang="en-US" altLang="en-US" dirty="0" smtClean="0"/>
              <a:t>10.  Wash </a:t>
            </a:r>
            <a:r>
              <a:rPr lang="en-US" altLang="en-US" dirty="0"/>
              <a:t>your hands.</a:t>
            </a:r>
          </a:p>
          <a:p>
            <a:pPr lvl="1">
              <a:buFont typeface="Verdana" panose="020B0604030504040204" pitchFamily="34" charset="0"/>
              <a:buNone/>
            </a:pPr>
            <a:r>
              <a:rPr lang="en-US" altLang="en-US" dirty="0" smtClean="0"/>
              <a:t>11.  Place </a:t>
            </a:r>
            <a:r>
              <a:rPr lang="en-US" altLang="en-US" dirty="0"/>
              <a:t>call light within resident’s reach. </a:t>
            </a:r>
          </a:p>
          <a:p>
            <a:pPr lvl="1">
              <a:buFont typeface="Verdana" panose="020B0604030504040204" pitchFamily="34" charset="0"/>
              <a:buNone/>
            </a:pPr>
            <a:r>
              <a:rPr lang="en-US" altLang="en-US" dirty="0" smtClean="0"/>
              <a:t>12.  Report </a:t>
            </a:r>
            <a:r>
              <a:rPr lang="en-US" altLang="en-US" dirty="0"/>
              <a:t>any changes in resident to the nurse.</a:t>
            </a:r>
          </a:p>
          <a:p>
            <a:pPr marL="470916" lvl="1" indent="-342900">
              <a:buFont typeface="Verdana" panose="020B0604030504040204" pitchFamily="34" charset="0"/>
              <a:buAutoNum type="arabicPeriod" startAt="8"/>
            </a:pPr>
            <a:endParaRPr lang="en-US" altLang="en-US" dirty="0"/>
          </a:p>
          <a:p>
            <a:pPr marL="470916" lvl="1" indent="-342900">
              <a:buFont typeface="Verdana" panose="020B0604030504040204" pitchFamily="34" charset="0"/>
              <a:buAutoNum type="arabicPeriod" startAt="6"/>
            </a:pPr>
            <a:endParaRPr lang="en-US" altLang="en-US" dirty="0"/>
          </a:p>
          <a:p>
            <a:endParaRPr lang="en-US" dirty="0"/>
          </a:p>
        </p:txBody>
      </p:sp>
    </p:spTree>
    <p:extLst>
      <p:ext uri="{BB962C8B-B14F-4D97-AF65-F5344CB8AC3E}">
        <p14:creationId xmlns:p14="http://schemas.microsoft.com/office/powerpoint/2010/main" val="8143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and recording radial pulse and counting and recording respirations</a:t>
            </a:r>
            <a:endParaRPr lang="en-US" dirty="0"/>
          </a:p>
        </p:txBody>
      </p:sp>
      <p:sp>
        <p:nvSpPr>
          <p:cNvPr id="3" name="Content Placeholder 2"/>
          <p:cNvSpPr>
            <a:spLocks noGrp="1"/>
          </p:cNvSpPr>
          <p:nvPr>
            <p:ph idx="1"/>
          </p:nvPr>
        </p:nvSpPr>
        <p:spPr>
          <a:xfrm>
            <a:off x="230044" y="1900989"/>
            <a:ext cx="8841767" cy="4957011"/>
          </a:xfrm>
        </p:spPr>
        <p:txBody>
          <a:bodyPr>
            <a:normAutofit fontScale="92500" lnSpcReduction="10000"/>
          </a:bodyPr>
          <a:lstStyle/>
          <a:p>
            <a:r>
              <a:rPr lang="en-US" altLang="en-US" i="1" dirty="0"/>
              <a:t>Equipment: watch with a second hand, pen and paper</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resident’s privacy with curtain, screen, or door</a:t>
            </a:r>
            <a:r>
              <a:rPr lang="en-US" altLang="en-US" dirty="0" smtClean="0"/>
              <a:t>.</a:t>
            </a:r>
          </a:p>
          <a:p>
            <a:pPr marL="128016" lvl="1" indent="0">
              <a:buNone/>
            </a:pPr>
            <a:r>
              <a:rPr lang="en-US" altLang="en-US" dirty="0" smtClean="0"/>
              <a:t>5.  Place </a:t>
            </a:r>
            <a:r>
              <a:rPr lang="en-US" altLang="en-US" dirty="0"/>
              <a:t>fingertips on the thumb side of resident’s wrist. Locate pulse.</a:t>
            </a:r>
          </a:p>
          <a:p>
            <a:pPr lvl="1">
              <a:buFont typeface="Verdana" panose="020B0604030504040204" pitchFamily="34" charset="0"/>
              <a:buNone/>
            </a:pPr>
            <a:r>
              <a:rPr lang="en-US" altLang="en-US" dirty="0" smtClean="0"/>
              <a:t>6.  Using </a:t>
            </a:r>
            <a:r>
              <a:rPr lang="en-US" altLang="en-US" dirty="0"/>
              <a:t>your watch, count the beats for one full minute.</a:t>
            </a:r>
          </a:p>
          <a:p>
            <a:pPr marL="128016" lvl="1" indent="0">
              <a:buNone/>
            </a:pPr>
            <a:r>
              <a:rPr lang="en-US" altLang="en-US" dirty="0" smtClean="0"/>
              <a:t>7.  Keeping </a:t>
            </a:r>
            <a:r>
              <a:rPr lang="en-US" altLang="en-US" dirty="0"/>
              <a:t>your fingertips on the resident’s wrist, count respirations for one full minute. Observe the pattern and character of the resident’s breathing. Normal breathing is smooth and quiet. If you see signs of troubled, shallow, or noisy breathing, such as wheezing, report it</a:t>
            </a:r>
            <a:r>
              <a:rPr lang="en-US" altLang="en-US" dirty="0" smtClean="0"/>
              <a:t>.</a:t>
            </a:r>
          </a:p>
          <a:p>
            <a:pPr lvl="1">
              <a:buFont typeface="Verdana" panose="020B0604030504040204" pitchFamily="34" charset="0"/>
              <a:buNone/>
            </a:pPr>
            <a:r>
              <a:rPr lang="en-US" altLang="en-US" dirty="0" smtClean="0"/>
              <a:t>8.  Record </a:t>
            </a:r>
            <a:r>
              <a:rPr lang="en-US" altLang="en-US" dirty="0"/>
              <a:t>pulse rate, date, time, and method used (radial). Record the respiratory rate and the pattern or character of breathing. </a:t>
            </a:r>
          </a:p>
          <a:p>
            <a:pPr lvl="1">
              <a:buFont typeface="Verdana" panose="020B0604030504040204" pitchFamily="34" charset="0"/>
              <a:buNone/>
            </a:pPr>
            <a:r>
              <a:rPr lang="en-US" altLang="en-US" dirty="0" smtClean="0"/>
              <a:t>9.  Place </a:t>
            </a:r>
            <a:r>
              <a:rPr lang="en-US" altLang="en-US" dirty="0"/>
              <a:t>call light within resident’s reach. </a:t>
            </a:r>
          </a:p>
          <a:p>
            <a:pPr lvl="1">
              <a:buFont typeface="Verdana" panose="020B0604030504040204" pitchFamily="34" charset="0"/>
              <a:buNone/>
            </a:pPr>
            <a:r>
              <a:rPr lang="en-US" altLang="en-US" dirty="0" smtClean="0"/>
              <a:t>10.  Wash </a:t>
            </a:r>
            <a:r>
              <a:rPr lang="en-US" altLang="en-US" dirty="0"/>
              <a:t>your hands.</a:t>
            </a:r>
          </a:p>
          <a:p>
            <a:pPr lvl="1">
              <a:buFont typeface="Verdana" panose="020B0604030504040204" pitchFamily="34" charset="0"/>
              <a:buNone/>
            </a:pPr>
            <a:r>
              <a:rPr lang="en-US" altLang="en-US" dirty="0" smtClean="0"/>
              <a:t>11.  Report </a:t>
            </a:r>
            <a:r>
              <a:rPr lang="en-US" altLang="en-US" dirty="0"/>
              <a:t>to the nurse if the pulse is less than 60 beats per minute, over 100 beats per minute, if the rhythm is irregular, or if breathing is irregular.</a:t>
            </a:r>
          </a:p>
          <a:p>
            <a:pPr marL="470916" lvl="1" indent="-342900">
              <a:buFont typeface="Verdana" panose="020B0604030504040204" pitchFamily="34" charset="0"/>
              <a:buAutoNum type="arabicPeriod" startAt="7"/>
            </a:pPr>
            <a:endParaRPr lang="en-US" altLang="en-US" dirty="0"/>
          </a:p>
          <a:p>
            <a:pPr marL="470916" lvl="1" indent="-342900">
              <a:buFont typeface="Verdana" panose="020B0604030504040204" pitchFamily="34" charset="0"/>
              <a:buAutoNum type="arabicPeriod" startAt="4"/>
            </a:pPr>
            <a:endParaRPr lang="en-US" altLang="en-US" dirty="0"/>
          </a:p>
          <a:p>
            <a:endParaRPr lang="en-US" dirty="0"/>
          </a:p>
        </p:txBody>
      </p:sp>
      <p:pic>
        <p:nvPicPr>
          <p:cNvPr id="4" name="Picture 3" descr="C:\Users\TCastillo\Dropbox\Editorial\PHC4\IG_PHC4\PPT\Procedures\14_Procedures Folder\Links\1613respir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326" y="1900989"/>
            <a:ext cx="3163759"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5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measuring and recording blood pressure (one-step method)</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i="1" dirty="0"/>
              <a:t>Equipment: </a:t>
            </a:r>
            <a:r>
              <a:rPr lang="en-US" altLang="en-US" i="1" dirty="0" smtClean="0"/>
              <a:t>sphygmomanometer, </a:t>
            </a:r>
            <a:r>
              <a:rPr lang="en-US" altLang="en-US" i="1" dirty="0"/>
              <a:t>stethoscope, alcohol wipes, pen and paper </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resident’s privacy with curtain, screen, or door.</a:t>
            </a:r>
          </a:p>
          <a:p>
            <a:pPr lvl="1">
              <a:buFont typeface="Verdana" panose="020B0604030504040204" pitchFamily="34" charset="0"/>
              <a:buNone/>
            </a:pPr>
            <a:r>
              <a:rPr lang="en-US" altLang="en-US" dirty="0" smtClean="0"/>
              <a:t>5.  Ask </a:t>
            </a:r>
            <a:r>
              <a:rPr lang="en-US" altLang="en-US" dirty="0"/>
              <a:t>the resident to roll up his sleeve so that the upper arm is exposed. Do not measure blood pressure over clothing.</a:t>
            </a:r>
          </a:p>
          <a:p>
            <a:pPr lvl="1">
              <a:buFont typeface="Verdana" panose="020B0604030504040204" pitchFamily="34" charset="0"/>
              <a:buNone/>
            </a:pPr>
            <a:r>
              <a:rPr lang="en-US" altLang="en-US" dirty="0" smtClean="0"/>
              <a:t>6.  Position </a:t>
            </a:r>
            <a:r>
              <a:rPr lang="en-US" altLang="en-US" dirty="0"/>
              <a:t>resident’s arm with palm up. The arm should be level with the heart.</a:t>
            </a:r>
          </a:p>
          <a:p>
            <a:pPr marL="128016" lvl="1" indent="0">
              <a:buNone/>
            </a:pPr>
            <a:r>
              <a:rPr lang="en-US" altLang="en-US" dirty="0" smtClean="0"/>
              <a:t>7.  With </a:t>
            </a:r>
            <a:r>
              <a:rPr lang="en-US" altLang="en-US" dirty="0"/>
              <a:t>the valve open, squeeze the cuff. Make sure it is completely deflated</a:t>
            </a:r>
            <a:r>
              <a:rPr lang="en-US" altLang="en-US" dirty="0" smtClean="0"/>
              <a:t>.</a:t>
            </a:r>
          </a:p>
          <a:p>
            <a:pPr lvl="1">
              <a:buFont typeface="Verdana" panose="020B0604030504040204" pitchFamily="34" charset="0"/>
              <a:buNone/>
            </a:pPr>
            <a:r>
              <a:rPr lang="en-US" altLang="en-US" dirty="0" smtClean="0"/>
              <a:t>8.  Place </a:t>
            </a:r>
            <a:r>
              <a:rPr lang="en-US" altLang="en-US" dirty="0"/>
              <a:t>blood pressure cuff snugly on resident’s upper arm. The center of the cuff with sensor/arrow is placed over the brachial artery (1-1½ inches above the elbow, toward inside of elbow).</a:t>
            </a:r>
          </a:p>
          <a:p>
            <a:pPr marL="128016" lvl="1" indent="0">
              <a:buNone/>
            </a:pPr>
            <a:r>
              <a:rPr lang="en-US" altLang="en-US" dirty="0" smtClean="0"/>
              <a:t>9.  Before </a:t>
            </a:r>
            <a:r>
              <a:rPr lang="en-US" altLang="en-US" dirty="0"/>
              <a:t>using stethoscope, wipe diaphragm and earpieces with alcohol wipes.</a:t>
            </a:r>
          </a:p>
          <a:p>
            <a:pPr lvl="1">
              <a:buFont typeface="Verdana" panose="020B0604030504040204" pitchFamily="34" charset="0"/>
              <a:buNone/>
            </a:pPr>
            <a:r>
              <a:rPr lang="en-US" altLang="en-US" dirty="0" smtClean="0"/>
              <a:t>10.  Locate </a:t>
            </a:r>
            <a:r>
              <a:rPr lang="en-US" altLang="en-US" dirty="0"/>
              <a:t>brachial pulse with fingertips. </a:t>
            </a:r>
          </a:p>
          <a:p>
            <a:pPr lvl="1">
              <a:buFont typeface="Verdana" panose="020B0604030504040204" pitchFamily="34" charset="0"/>
              <a:buNone/>
            </a:pPr>
            <a:r>
              <a:rPr lang="en-US" altLang="en-US" dirty="0" smtClean="0"/>
              <a:t>11.  Place </a:t>
            </a:r>
            <a:r>
              <a:rPr lang="en-US" altLang="en-US" dirty="0"/>
              <a:t>diaphragm of stethoscope over brachial artery.</a:t>
            </a:r>
          </a:p>
          <a:p>
            <a:pPr marL="470916" lvl="1" indent="-342900">
              <a:buFont typeface="Verdana" panose="020B0604030504040204" pitchFamily="34" charset="0"/>
              <a:buAutoNum type="arabicPeriod" startAt="7"/>
            </a:pPr>
            <a:endParaRPr lang="en-US" altLang="en-US" dirty="0"/>
          </a:p>
          <a:p>
            <a:endParaRPr lang="en-US" dirty="0"/>
          </a:p>
        </p:txBody>
      </p:sp>
      <p:sp>
        <p:nvSpPr>
          <p:cNvPr id="4" name="TextBox 3"/>
          <p:cNvSpPr txBox="1"/>
          <p:nvPr/>
        </p:nvSpPr>
        <p:spPr>
          <a:xfrm>
            <a:off x="9160042" y="6309360"/>
            <a:ext cx="3031958" cy="369332"/>
          </a:xfrm>
          <a:prstGeom prst="rect">
            <a:avLst/>
          </a:prstGeom>
          <a:noFill/>
        </p:spPr>
        <p:txBody>
          <a:bodyPr wrap="square" rtlCol="0">
            <a:spAutoFit/>
          </a:bodyPr>
          <a:lstStyle/>
          <a:p>
            <a:r>
              <a:rPr lang="en-US" dirty="0" smtClean="0"/>
              <a:t>Continued on next slide</a:t>
            </a:r>
          </a:p>
        </p:txBody>
      </p:sp>
    </p:spTree>
    <p:extLst>
      <p:ext uri="{BB962C8B-B14F-4D97-AF65-F5344CB8AC3E}">
        <p14:creationId xmlns:p14="http://schemas.microsoft.com/office/powerpoint/2010/main" val="72843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measuring and recording blood pressure (one-step method</a:t>
            </a:r>
            <a:r>
              <a:rPr lang="en-US" dirty="0" smtClean="0"/>
              <a:t>) (continued)</a:t>
            </a:r>
            <a:endParaRPr lang="en-US" dirty="0"/>
          </a:p>
        </p:txBody>
      </p:sp>
      <p:sp>
        <p:nvSpPr>
          <p:cNvPr id="3" name="Content Placeholder 2"/>
          <p:cNvSpPr>
            <a:spLocks noGrp="1"/>
          </p:cNvSpPr>
          <p:nvPr>
            <p:ph idx="1"/>
          </p:nvPr>
        </p:nvSpPr>
        <p:spPr>
          <a:xfrm>
            <a:off x="1024128" y="2084832"/>
            <a:ext cx="9720071" cy="4773168"/>
          </a:xfrm>
        </p:spPr>
        <p:txBody>
          <a:bodyPr>
            <a:normAutofit fontScale="92500" lnSpcReduction="10000"/>
          </a:bodyPr>
          <a:lstStyle/>
          <a:p>
            <a:pPr lvl="1">
              <a:buFont typeface="Verdana" panose="020B0604030504040204" pitchFamily="34" charset="0"/>
              <a:buNone/>
            </a:pPr>
            <a:r>
              <a:rPr lang="en-US" altLang="en-US" dirty="0" smtClean="0"/>
              <a:t>12.  Place </a:t>
            </a:r>
            <a:r>
              <a:rPr lang="en-US" altLang="en-US" dirty="0"/>
              <a:t>earpieces of stethoscope in your ears.</a:t>
            </a:r>
          </a:p>
          <a:p>
            <a:pPr marL="128016" lvl="1" indent="0">
              <a:buNone/>
            </a:pPr>
            <a:r>
              <a:rPr lang="en-US" altLang="en-US" dirty="0" smtClean="0"/>
              <a:t>13.  Close </a:t>
            </a:r>
            <a:r>
              <a:rPr lang="en-US" altLang="en-US" dirty="0"/>
              <a:t>the valve (clockwise) until it stops. Do not over-tighten it.</a:t>
            </a:r>
          </a:p>
          <a:p>
            <a:pPr lvl="1">
              <a:buFont typeface="Verdana" panose="020B0604030504040204" pitchFamily="34" charset="0"/>
              <a:buNone/>
            </a:pPr>
            <a:r>
              <a:rPr lang="en-US" altLang="en-US" dirty="0" smtClean="0"/>
              <a:t>14.  Inflate </a:t>
            </a:r>
            <a:r>
              <a:rPr lang="en-US" altLang="en-US" dirty="0"/>
              <a:t>cuff to 30 mmHg above the point at which the pulse is last heard or felt. </a:t>
            </a:r>
          </a:p>
          <a:p>
            <a:pPr lvl="1">
              <a:buFont typeface="Verdana" panose="020B0604030504040204" pitchFamily="34" charset="0"/>
              <a:buNone/>
            </a:pPr>
            <a:r>
              <a:rPr lang="en-US" altLang="en-US" dirty="0" smtClean="0"/>
              <a:t>15.  Open </a:t>
            </a:r>
            <a:r>
              <a:rPr lang="en-US" altLang="en-US" dirty="0"/>
              <a:t>the valve slightly with thumb and index finger. Deflate cuff slowly. Releasing the valve slowly allows you to hear beats accurately.</a:t>
            </a:r>
          </a:p>
          <a:p>
            <a:pPr marL="128016" lvl="1" indent="0">
              <a:buNone/>
            </a:pPr>
            <a:r>
              <a:rPr lang="en-US" altLang="en-US" dirty="0" smtClean="0"/>
              <a:t>16.  Watch </a:t>
            </a:r>
            <a:r>
              <a:rPr lang="en-US" altLang="en-US" dirty="0"/>
              <a:t>gauge. Listen for sound of the pulse</a:t>
            </a:r>
            <a:r>
              <a:rPr lang="en-US" altLang="en-US" dirty="0" smtClean="0"/>
              <a:t>.</a:t>
            </a:r>
          </a:p>
          <a:p>
            <a:pPr lvl="1">
              <a:buFont typeface="Verdana" panose="020B0604030504040204" pitchFamily="34" charset="0"/>
              <a:buNone/>
            </a:pPr>
            <a:r>
              <a:rPr lang="en-US" altLang="en-US" dirty="0" smtClean="0"/>
              <a:t>17.  Remember </a:t>
            </a:r>
            <a:r>
              <a:rPr lang="en-US" altLang="en-US" dirty="0"/>
              <a:t>the reading at which the first pulse sound is heard. This is the systolic pressure.</a:t>
            </a:r>
          </a:p>
          <a:p>
            <a:pPr lvl="1">
              <a:buFont typeface="Verdana" panose="020B0604030504040204" pitchFamily="34" charset="0"/>
              <a:buNone/>
            </a:pPr>
            <a:r>
              <a:rPr lang="en-US" altLang="en-US" dirty="0" smtClean="0"/>
              <a:t>18.  Continue </a:t>
            </a:r>
            <a:r>
              <a:rPr lang="en-US" altLang="en-US" dirty="0"/>
              <a:t>listening for a change or muffling of pulse sound. The point of change or the point the sound disappears is the diastolic pressure. Remember this reading.</a:t>
            </a:r>
          </a:p>
          <a:p>
            <a:pPr marL="128016" lvl="1" indent="0">
              <a:buNone/>
            </a:pPr>
            <a:r>
              <a:rPr lang="en-US" altLang="en-US" dirty="0" smtClean="0"/>
              <a:t>19.  Open </a:t>
            </a:r>
            <a:r>
              <a:rPr lang="en-US" altLang="en-US" dirty="0"/>
              <a:t>the valve to deflate cuff completely. Remove cuff.</a:t>
            </a:r>
          </a:p>
          <a:p>
            <a:pPr lvl="1">
              <a:buFont typeface="Verdana" panose="020B0604030504040204" pitchFamily="34" charset="0"/>
              <a:buNone/>
            </a:pPr>
            <a:r>
              <a:rPr lang="en-US" altLang="en-US" dirty="0" smtClean="0"/>
              <a:t>20.  Record </a:t>
            </a:r>
            <a:r>
              <a:rPr lang="en-US" altLang="en-US" dirty="0"/>
              <a:t>both the systolic and diastolic pressures. Write the numbers like a fraction, with the systolic reading on top and the diastolic reading on the bottom (for example: 120/80). Note which arm was used. Write RA for right arm and LA for left arm.</a:t>
            </a:r>
          </a:p>
          <a:p>
            <a:pPr lvl="1">
              <a:buFont typeface="Verdana" panose="020B0604030504040204" pitchFamily="34" charset="0"/>
              <a:buNone/>
            </a:pPr>
            <a:r>
              <a:rPr lang="en-US" altLang="en-US" dirty="0" smtClean="0"/>
              <a:t>21.  Wipe </a:t>
            </a:r>
            <a:r>
              <a:rPr lang="en-US" altLang="en-US" dirty="0"/>
              <a:t>diaphragm and earpieces of stethoscope with alcohol wipes. Store equipment.</a:t>
            </a:r>
          </a:p>
          <a:p>
            <a:pPr marL="128016" lvl="1" indent="0">
              <a:buNone/>
            </a:pPr>
            <a:r>
              <a:rPr lang="en-US" altLang="en-US" dirty="0" smtClean="0"/>
              <a:t>22.  Place </a:t>
            </a:r>
            <a:r>
              <a:rPr lang="en-US" altLang="en-US" dirty="0"/>
              <a:t>call light within resident’s reach.</a:t>
            </a:r>
          </a:p>
          <a:p>
            <a:pPr lvl="1">
              <a:buFont typeface="Verdana" panose="020B0604030504040204" pitchFamily="34" charset="0"/>
              <a:buNone/>
            </a:pPr>
            <a:r>
              <a:rPr lang="en-US" altLang="en-US" dirty="0" smtClean="0"/>
              <a:t>23.  Wash </a:t>
            </a:r>
            <a:r>
              <a:rPr lang="en-US" altLang="en-US" dirty="0"/>
              <a:t>your hands.</a:t>
            </a:r>
          </a:p>
          <a:p>
            <a:pPr lvl="1">
              <a:buFont typeface="Verdana" panose="020B0604030504040204" pitchFamily="34" charset="0"/>
              <a:buNone/>
            </a:pPr>
            <a:r>
              <a:rPr lang="en-US" altLang="en-US" dirty="0" smtClean="0"/>
              <a:t>24.  Report </a:t>
            </a:r>
            <a:r>
              <a:rPr lang="en-US" altLang="en-US" dirty="0"/>
              <a:t>any changes in resident to the nurse. </a:t>
            </a:r>
          </a:p>
          <a:p>
            <a:pPr marL="470916" lvl="1" indent="-342900">
              <a:buFont typeface="Verdana" panose="020B0604030504040204" pitchFamily="34" charset="0"/>
              <a:buAutoNum type="arabicPeriod" startAt="16"/>
            </a:pPr>
            <a:endParaRPr lang="en-US" altLang="en-US" dirty="0"/>
          </a:p>
          <a:p>
            <a:endParaRPr lang="en-US" dirty="0"/>
          </a:p>
        </p:txBody>
      </p:sp>
    </p:spTree>
    <p:extLst>
      <p:ext uri="{BB962C8B-B14F-4D97-AF65-F5344CB8AC3E}">
        <p14:creationId xmlns:p14="http://schemas.microsoft.com/office/powerpoint/2010/main" val="152082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measuring and recording blood pressure (two-step method)</a:t>
            </a:r>
            <a:endParaRPr lang="en-US" dirty="0"/>
          </a:p>
        </p:txBody>
      </p:sp>
      <p:sp>
        <p:nvSpPr>
          <p:cNvPr id="3" name="Content Placeholder 2"/>
          <p:cNvSpPr>
            <a:spLocks noGrp="1"/>
          </p:cNvSpPr>
          <p:nvPr>
            <p:ph idx="1"/>
          </p:nvPr>
        </p:nvSpPr>
        <p:spPr/>
        <p:txBody>
          <a:bodyPr>
            <a:normAutofit fontScale="85000" lnSpcReduction="20000"/>
          </a:bodyPr>
          <a:lstStyle/>
          <a:p>
            <a:r>
              <a:rPr lang="en-US" altLang="en-US" dirty="0"/>
              <a:t>Equipment: sphygmomanometer (blood pressure cuff), stethoscope, alcohol wipes, pen and paper </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resident’s privacy with curtain, screen, or door.</a:t>
            </a:r>
          </a:p>
          <a:p>
            <a:pPr lvl="1">
              <a:buFont typeface="Verdana" panose="020B0604030504040204" pitchFamily="34" charset="0"/>
              <a:buNone/>
            </a:pPr>
            <a:r>
              <a:rPr lang="en-US" altLang="en-US" dirty="0" smtClean="0"/>
              <a:t>5.  Ask </a:t>
            </a:r>
            <a:r>
              <a:rPr lang="en-US" altLang="en-US" dirty="0"/>
              <a:t>the resident to roll up his sleeve so that the upper arm is exposed. Do not measure blood pressure over clothing.</a:t>
            </a:r>
          </a:p>
          <a:p>
            <a:pPr lvl="1">
              <a:buFont typeface="Verdana" panose="020B0604030504040204" pitchFamily="34" charset="0"/>
              <a:buNone/>
            </a:pPr>
            <a:r>
              <a:rPr lang="en-US" altLang="en-US" dirty="0" smtClean="0"/>
              <a:t>6.  Position </a:t>
            </a:r>
            <a:r>
              <a:rPr lang="en-US" altLang="en-US" dirty="0"/>
              <a:t>resident’s arm with palm up. The arm should be level with the heart.</a:t>
            </a:r>
          </a:p>
          <a:p>
            <a:pPr marL="128016" lvl="1" indent="0">
              <a:buNone/>
            </a:pPr>
            <a:r>
              <a:rPr lang="en-US" altLang="en-US" dirty="0" smtClean="0"/>
              <a:t>7.  With </a:t>
            </a:r>
            <a:r>
              <a:rPr lang="en-US" altLang="en-US" dirty="0"/>
              <a:t>the valve open, squeeze the cuff. Make sure it is completely deflated</a:t>
            </a:r>
            <a:r>
              <a:rPr lang="en-US" altLang="en-US" dirty="0" smtClean="0"/>
              <a:t>.</a:t>
            </a:r>
          </a:p>
          <a:p>
            <a:pPr lvl="1">
              <a:buFont typeface="Verdana" panose="020B0604030504040204" pitchFamily="34" charset="0"/>
              <a:buNone/>
            </a:pPr>
            <a:r>
              <a:rPr lang="en-US" altLang="en-US" dirty="0" smtClean="0"/>
              <a:t>8.  Place </a:t>
            </a:r>
            <a:r>
              <a:rPr lang="en-US" altLang="en-US" dirty="0"/>
              <a:t>blood pressure cuff snugly on resident’s upper arm. The center of the cuff with sensor/arrow is placed over the brachial artery (1-1½ inches above the elbow, toward inside of elbow). </a:t>
            </a:r>
          </a:p>
          <a:p>
            <a:pPr lvl="1">
              <a:buFont typeface="Verdana" panose="020B0604030504040204" pitchFamily="34" charset="0"/>
              <a:buNone/>
            </a:pPr>
            <a:r>
              <a:rPr lang="en-US" altLang="en-US" dirty="0" smtClean="0"/>
              <a:t>9.  Locate </a:t>
            </a:r>
            <a:r>
              <a:rPr lang="en-US" altLang="en-US" dirty="0"/>
              <a:t>the radial (wrist) pulse with your fingertips.</a:t>
            </a:r>
          </a:p>
          <a:p>
            <a:pPr marL="128016" lvl="1" indent="0">
              <a:buNone/>
            </a:pPr>
            <a:r>
              <a:rPr lang="en-US" altLang="en-US" dirty="0" smtClean="0"/>
              <a:t>10.  Close </a:t>
            </a:r>
            <a:r>
              <a:rPr lang="en-US" altLang="en-US" dirty="0"/>
              <a:t>the valve (clockwise) until it stops. Inflate cuff while watching gauge.</a:t>
            </a:r>
          </a:p>
          <a:p>
            <a:pPr lvl="1">
              <a:buFont typeface="Verdana" panose="020B0604030504040204" pitchFamily="34" charset="0"/>
              <a:buNone/>
            </a:pPr>
            <a:r>
              <a:rPr lang="en-US" altLang="en-US" dirty="0" smtClean="0"/>
              <a:t>11.  Stop </a:t>
            </a:r>
            <a:r>
              <a:rPr lang="en-US" altLang="en-US" dirty="0"/>
              <a:t>inflating when you can no longer feel the radial pulse. Note the reading. The number is an estimate of the systolic pressure. This estimate helps you not to inflate the cuff too high later in this procedure. Inflating the cuff too high is painful and may damage small blood vessels.</a:t>
            </a:r>
          </a:p>
          <a:p>
            <a:pPr lvl="1">
              <a:buFont typeface="Verdana" panose="020B0604030504040204" pitchFamily="34" charset="0"/>
              <a:buNone/>
            </a:pPr>
            <a:r>
              <a:rPr lang="en-US" altLang="en-US" dirty="0" smtClean="0"/>
              <a:t>12.  Open </a:t>
            </a:r>
            <a:r>
              <a:rPr lang="en-US" altLang="en-US" dirty="0"/>
              <a:t>the valve to deflate cuff completely. </a:t>
            </a:r>
          </a:p>
          <a:p>
            <a:pPr lvl="1">
              <a:buFont typeface="Verdana" panose="020B0604030504040204" pitchFamily="34" charset="0"/>
              <a:buNone/>
            </a:pPr>
            <a:r>
              <a:rPr lang="en-US" altLang="en-US" dirty="0" smtClean="0"/>
              <a:t>13.  Write </a:t>
            </a:r>
            <a:r>
              <a:rPr lang="en-US" altLang="en-US" dirty="0"/>
              <a:t>down the estimated systolic reading. </a:t>
            </a:r>
          </a:p>
          <a:p>
            <a:pPr marL="470916" lvl="1" indent="-342900">
              <a:buFont typeface="Verdana" panose="020B0604030504040204" pitchFamily="34" charset="0"/>
              <a:buAutoNum type="arabicPeriod" startAt="7"/>
            </a:pPr>
            <a:endParaRPr lang="en-US" altLang="en-US" dirty="0"/>
          </a:p>
          <a:p>
            <a:endParaRPr lang="en-US" dirty="0"/>
          </a:p>
        </p:txBody>
      </p:sp>
      <p:sp>
        <p:nvSpPr>
          <p:cNvPr id="4" name="TextBox 3"/>
          <p:cNvSpPr txBox="1"/>
          <p:nvPr/>
        </p:nvSpPr>
        <p:spPr>
          <a:xfrm>
            <a:off x="9160042" y="6309360"/>
            <a:ext cx="3031958" cy="369332"/>
          </a:xfrm>
          <a:prstGeom prst="rect">
            <a:avLst/>
          </a:prstGeom>
          <a:noFill/>
        </p:spPr>
        <p:txBody>
          <a:bodyPr wrap="square" rtlCol="0">
            <a:spAutoFit/>
          </a:bodyPr>
          <a:lstStyle/>
          <a:p>
            <a:r>
              <a:rPr lang="en-US" dirty="0" smtClean="0"/>
              <a:t>Continued on next slide</a:t>
            </a:r>
          </a:p>
        </p:txBody>
      </p:sp>
    </p:spTree>
    <p:extLst>
      <p:ext uri="{BB962C8B-B14F-4D97-AF65-F5344CB8AC3E}">
        <p14:creationId xmlns:p14="http://schemas.microsoft.com/office/powerpoint/2010/main" val="271847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measuring and recording blood pressure (two-step method</a:t>
            </a:r>
            <a:r>
              <a:rPr lang="en-US" dirty="0" smtClean="0"/>
              <a:t>) (continued)</a:t>
            </a:r>
            <a:endParaRPr lang="en-US" dirty="0"/>
          </a:p>
        </p:txBody>
      </p:sp>
      <p:sp>
        <p:nvSpPr>
          <p:cNvPr id="3" name="Content Placeholder 2"/>
          <p:cNvSpPr>
            <a:spLocks noGrp="1"/>
          </p:cNvSpPr>
          <p:nvPr>
            <p:ph idx="1"/>
          </p:nvPr>
        </p:nvSpPr>
        <p:spPr>
          <a:xfrm>
            <a:off x="1024128" y="2084832"/>
            <a:ext cx="9720071" cy="4604726"/>
          </a:xfrm>
        </p:spPr>
        <p:txBody>
          <a:bodyPr>
            <a:normAutofit fontScale="85000" lnSpcReduction="20000"/>
          </a:bodyPr>
          <a:lstStyle/>
          <a:p>
            <a:pPr lvl="1">
              <a:buFont typeface="Verdana" panose="020B0604030504040204" pitchFamily="34" charset="0"/>
              <a:buNone/>
            </a:pPr>
            <a:r>
              <a:rPr lang="en-US" altLang="en-US" dirty="0" smtClean="0"/>
              <a:t>14.  Before </a:t>
            </a:r>
            <a:r>
              <a:rPr lang="en-US" altLang="en-US" dirty="0"/>
              <a:t>using the stethoscope, wipe diaphragm and earpieces of stethoscope with alcohol wipes.</a:t>
            </a:r>
          </a:p>
          <a:p>
            <a:pPr lvl="1">
              <a:buFont typeface="Verdana" panose="020B0604030504040204" pitchFamily="34" charset="0"/>
              <a:buNone/>
            </a:pPr>
            <a:r>
              <a:rPr lang="en-US" altLang="en-US" dirty="0" smtClean="0"/>
              <a:t>15.  Locate </a:t>
            </a:r>
            <a:r>
              <a:rPr lang="en-US" altLang="en-US" dirty="0"/>
              <a:t>brachial pulse with fingertips. </a:t>
            </a:r>
          </a:p>
          <a:p>
            <a:pPr lvl="1">
              <a:buFont typeface="Verdana" panose="020B0604030504040204" pitchFamily="34" charset="0"/>
              <a:buNone/>
            </a:pPr>
            <a:r>
              <a:rPr lang="en-US" altLang="en-US" dirty="0" smtClean="0"/>
              <a:t>16.  Place </a:t>
            </a:r>
            <a:r>
              <a:rPr lang="en-US" altLang="en-US" dirty="0"/>
              <a:t>the earpieces of the stethoscope in your ears.</a:t>
            </a:r>
          </a:p>
          <a:p>
            <a:pPr lvl="1">
              <a:buFont typeface="Verdana" panose="020B0604030504040204" pitchFamily="34" charset="0"/>
              <a:buNone/>
            </a:pPr>
            <a:r>
              <a:rPr lang="en-US" altLang="en-US" dirty="0" smtClean="0"/>
              <a:t>17.  Place </a:t>
            </a:r>
            <a:r>
              <a:rPr lang="en-US" altLang="en-US" dirty="0"/>
              <a:t>the diaphragm of the stethoscope over the brachial artery.</a:t>
            </a:r>
          </a:p>
          <a:p>
            <a:pPr marL="128016" lvl="1" indent="0">
              <a:buNone/>
            </a:pPr>
            <a:r>
              <a:rPr lang="en-US" altLang="en-US" dirty="0" smtClean="0"/>
              <a:t>18.  Close </a:t>
            </a:r>
            <a:r>
              <a:rPr lang="en-US" altLang="en-US" dirty="0"/>
              <a:t>the valve (clockwise) until it stops. Do not over-tighten it.</a:t>
            </a:r>
          </a:p>
          <a:p>
            <a:pPr lvl="1">
              <a:buFont typeface="Verdana" panose="020B0604030504040204" pitchFamily="34" charset="0"/>
              <a:buNone/>
            </a:pPr>
            <a:r>
              <a:rPr lang="en-US" altLang="en-US" dirty="0" smtClean="0"/>
              <a:t>19.  Inflate </a:t>
            </a:r>
            <a:r>
              <a:rPr lang="en-US" altLang="en-US" dirty="0"/>
              <a:t>the cuff to 30 mmHg above your estimated systolic pressure.</a:t>
            </a:r>
          </a:p>
          <a:p>
            <a:pPr lvl="1">
              <a:buFont typeface="Verdana" panose="020B0604030504040204" pitchFamily="34" charset="0"/>
              <a:buNone/>
            </a:pPr>
            <a:r>
              <a:rPr lang="en-US" altLang="en-US" dirty="0" smtClean="0"/>
              <a:t>20.  Open </a:t>
            </a:r>
            <a:r>
              <a:rPr lang="en-US" altLang="en-US" dirty="0"/>
              <a:t>the valve slightly with thumb and index finger. Deflate cuff slowly. Releasing the valve slowly allows you to hear beats accurately.</a:t>
            </a:r>
          </a:p>
          <a:p>
            <a:pPr lvl="1">
              <a:buFont typeface="Verdana" panose="020B0604030504040204" pitchFamily="34" charset="0"/>
              <a:buNone/>
            </a:pPr>
            <a:r>
              <a:rPr lang="en-US" altLang="en-US" dirty="0" smtClean="0"/>
              <a:t>21.  Watch </a:t>
            </a:r>
            <a:r>
              <a:rPr lang="en-US" altLang="en-US" dirty="0"/>
              <a:t>the gauge. Listen for sound of the pulse.</a:t>
            </a:r>
          </a:p>
          <a:p>
            <a:pPr marL="128016" lvl="1" indent="0">
              <a:buNone/>
            </a:pPr>
            <a:r>
              <a:rPr lang="en-US" altLang="en-US" dirty="0" smtClean="0"/>
              <a:t>22.  Remember </a:t>
            </a:r>
            <a:r>
              <a:rPr lang="en-US" altLang="en-US" dirty="0"/>
              <a:t>the reading at which the first pulse sound is heard. This is the systolic pressure</a:t>
            </a:r>
            <a:r>
              <a:rPr lang="en-US" altLang="en-US" dirty="0" smtClean="0"/>
              <a:t>.</a:t>
            </a:r>
          </a:p>
          <a:p>
            <a:pPr lvl="1">
              <a:buFont typeface="Verdana" panose="020B0604030504040204" pitchFamily="34" charset="0"/>
              <a:buNone/>
            </a:pPr>
            <a:r>
              <a:rPr lang="en-US" altLang="en-US" dirty="0" smtClean="0"/>
              <a:t>23.  Continue </a:t>
            </a:r>
            <a:r>
              <a:rPr lang="en-US" altLang="en-US" dirty="0"/>
              <a:t>listening for a change or muffling of pulse sound. The point of change or the point that the sound disappears is the diastolic pressure. Remember this reading.</a:t>
            </a:r>
          </a:p>
          <a:p>
            <a:pPr marL="128016" lvl="1" indent="0">
              <a:buNone/>
            </a:pPr>
            <a:r>
              <a:rPr lang="en-US" altLang="en-US" dirty="0" smtClean="0"/>
              <a:t>24.  Open </a:t>
            </a:r>
            <a:r>
              <a:rPr lang="en-US" altLang="en-US" dirty="0"/>
              <a:t>the valve to deflate cuff completely. Remove cuff.</a:t>
            </a:r>
          </a:p>
          <a:p>
            <a:pPr lvl="1">
              <a:buFont typeface="Verdana" panose="020B0604030504040204" pitchFamily="34" charset="0"/>
              <a:buNone/>
            </a:pPr>
            <a:r>
              <a:rPr lang="en-US" altLang="en-US" dirty="0" smtClean="0"/>
              <a:t>25.  Record </a:t>
            </a:r>
            <a:r>
              <a:rPr lang="en-US" altLang="en-US" dirty="0"/>
              <a:t>both the systolic and diastolic pressures. Write the numbers like a fraction, with the systolic reading on top and the diastolic reading on the bottom (for example: 120/80). Note which arm was used. Write RA for right arm and LA for left arm.</a:t>
            </a:r>
          </a:p>
          <a:p>
            <a:pPr lvl="1">
              <a:buFont typeface="Verdana" panose="020B0604030504040204" pitchFamily="34" charset="0"/>
              <a:buNone/>
            </a:pPr>
            <a:r>
              <a:rPr lang="en-US" altLang="en-US" dirty="0" smtClean="0"/>
              <a:t>26.  Wipe </a:t>
            </a:r>
            <a:r>
              <a:rPr lang="en-US" altLang="en-US" dirty="0"/>
              <a:t>diaphragm and earpieces of stethoscope with alcohol wipes. Store equipment.</a:t>
            </a:r>
          </a:p>
          <a:p>
            <a:pPr lvl="1">
              <a:buFont typeface="Verdana" panose="020B0604030504040204" pitchFamily="34" charset="0"/>
              <a:buNone/>
            </a:pPr>
            <a:r>
              <a:rPr lang="en-US" altLang="en-US" dirty="0" smtClean="0"/>
              <a:t>27.  Place </a:t>
            </a:r>
            <a:r>
              <a:rPr lang="en-US" altLang="en-US" dirty="0"/>
              <a:t>call light within resident’s reach. </a:t>
            </a:r>
          </a:p>
          <a:p>
            <a:pPr lvl="1">
              <a:buFont typeface="Verdana" panose="020B0604030504040204" pitchFamily="34" charset="0"/>
              <a:buNone/>
            </a:pPr>
            <a:r>
              <a:rPr lang="en-US" altLang="en-US" dirty="0" smtClean="0"/>
              <a:t>28.  Wash </a:t>
            </a:r>
            <a:r>
              <a:rPr lang="en-US" altLang="en-US" dirty="0"/>
              <a:t>your hands.</a:t>
            </a:r>
          </a:p>
          <a:p>
            <a:pPr lvl="1">
              <a:buFont typeface="Verdana" panose="020B0604030504040204" pitchFamily="34" charset="0"/>
              <a:buNone/>
            </a:pPr>
            <a:r>
              <a:rPr lang="en-US" altLang="en-US" dirty="0" smtClean="0"/>
              <a:t>29.  Report </a:t>
            </a:r>
            <a:r>
              <a:rPr lang="en-US" altLang="en-US" dirty="0"/>
              <a:t>any changes in resident to the nurse.</a:t>
            </a:r>
          </a:p>
          <a:p>
            <a:pPr marL="470916" lvl="1" indent="-342900">
              <a:buFont typeface="Verdana" panose="020B0604030504040204" pitchFamily="34" charset="0"/>
              <a:buAutoNum type="arabicPeriod" startAt="22"/>
            </a:pPr>
            <a:endParaRPr lang="en-US" altLang="en-US" dirty="0"/>
          </a:p>
          <a:p>
            <a:endParaRPr lang="en-US" dirty="0"/>
          </a:p>
        </p:txBody>
      </p:sp>
    </p:spTree>
    <p:extLst>
      <p:ext uri="{BB962C8B-B14F-4D97-AF65-F5344CB8AC3E}">
        <p14:creationId xmlns:p14="http://schemas.microsoft.com/office/powerpoint/2010/main" val="1127796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pain management</a:t>
            </a:r>
            <a:endParaRPr lang="en-US" dirty="0"/>
          </a:p>
        </p:txBody>
      </p:sp>
      <p:sp>
        <p:nvSpPr>
          <p:cNvPr id="3" name="Content Placeholder 2"/>
          <p:cNvSpPr>
            <a:spLocks noGrp="1"/>
          </p:cNvSpPr>
          <p:nvPr>
            <p:ph sz="half" idx="1"/>
          </p:nvPr>
        </p:nvSpPr>
        <p:spPr/>
        <p:txBody>
          <a:bodyPr/>
          <a:lstStyle/>
          <a:p>
            <a:r>
              <a:rPr lang="en-US" dirty="0" smtClean="0"/>
              <a:t>Important points about pain</a:t>
            </a:r>
          </a:p>
          <a:p>
            <a:r>
              <a:rPr lang="en-US" dirty="0" smtClean="0"/>
              <a:t>Signs and symptoms of pain to report</a:t>
            </a:r>
          </a:p>
          <a:p>
            <a:r>
              <a:rPr lang="en-US" dirty="0" smtClean="0"/>
              <a:t>Ideas to help reduce pain</a:t>
            </a:r>
            <a:endParaRPr lang="en-US" dirty="0"/>
          </a:p>
        </p:txBody>
      </p:sp>
      <p:pic>
        <p:nvPicPr>
          <p:cNvPr id="1028" name="Picture 4" descr="https://upload.wikimedia.org/wikipedia/commons/7/7a/Day_80_-_A_Pain_in_the_Neck_(234749820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34757" y="2286000"/>
            <a:ext cx="4664324"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088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applying warm compresses</a:t>
            </a:r>
            <a:endParaRPr lang="en-US" dirty="0"/>
          </a:p>
        </p:txBody>
      </p:sp>
      <p:sp>
        <p:nvSpPr>
          <p:cNvPr id="8" name="Content Placeholder 7"/>
          <p:cNvSpPr>
            <a:spLocks noGrp="1"/>
          </p:cNvSpPr>
          <p:nvPr>
            <p:ph idx="1"/>
          </p:nvPr>
        </p:nvSpPr>
        <p:spPr>
          <a:xfrm>
            <a:off x="230044" y="1780674"/>
            <a:ext cx="9720071" cy="5077326"/>
          </a:xfrm>
        </p:spPr>
        <p:txBody>
          <a:bodyPr>
            <a:normAutofit fontScale="92500" lnSpcReduction="20000"/>
          </a:bodyPr>
          <a:lstStyle/>
          <a:p>
            <a:r>
              <a:rPr lang="en-US" altLang="en-US" i="1" dirty="0"/>
              <a:t>Equipment: washcloth or compress, plastic wrap, towel, basin, bath thermometer</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the resident’s privacy with curtain, screen, or door. </a:t>
            </a:r>
          </a:p>
          <a:p>
            <a:pPr marL="128016" lvl="1" indent="0">
              <a:buNone/>
            </a:pPr>
            <a:r>
              <a:rPr lang="en-US" altLang="en-US" dirty="0" smtClean="0"/>
              <a:t>5.  Fill </a:t>
            </a:r>
            <a:r>
              <a:rPr lang="en-US" altLang="en-US" dirty="0"/>
              <a:t>basin one-half to two-thirds full with warm water. Test water temperature with thermometer or against the inside of your wrist to ensure it is safe. Water temperature should be no higher than 105°F. Have resident check water temperature. Adjust if necessary</a:t>
            </a:r>
            <a:r>
              <a:rPr lang="en-US" altLang="en-US" dirty="0" smtClean="0"/>
              <a:t>.</a:t>
            </a:r>
          </a:p>
          <a:p>
            <a:pPr lvl="1">
              <a:buFont typeface="Verdana" panose="020B0604030504040204" pitchFamily="34" charset="0"/>
              <a:buNone/>
            </a:pPr>
            <a:r>
              <a:rPr lang="en-US" altLang="en-US" dirty="0" smtClean="0"/>
              <a:t>6.  Soak </a:t>
            </a:r>
            <a:r>
              <a:rPr lang="en-US" altLang="en-US" dirty="0"/>
              <a:t>the washcloth in the water and wring it out. Immediately apply it to the area needing a warm compress. Note the time. Quickly cover the washcloth with plastic wrap and the towel to keep it warm.</a:t>
            </a:r>
          </a:p>
          <a:p>
            <a:pPr marL="128016" lvl="1" indent="0">
              <a:buNone/>
            </a:pPr>
            <a:r>
              <a:rPr lang="en-US" altLang="en-US" dirty="0" smtClean="0"/>
              <a:t>7.  Check </a:t>
            </a:r>
            <a:r>
              <a:rPr lang="en-US" altLang="en-US" dirty="0"/>
              <a:t>the area every five minutes. Remove the compress if the area is red or numb or if the resident complains of pain or discomfort. Change the compress if cooling occurs. Remove the compress after 20 minutes. </a:t>
            </a:r>
            <a:endParaRPr lang="en-US" altLang="en-US" dirty="0" smtClean="0"/>
          </a:p>
          <a:p>
            <a:pPr lvl="1">
              <a:buFont typeface="Verdana" panose="020B0604030504040204" pitchFamily="34" charset="0"/>
              <a:buNone/>
            </a:pPr>
            <a:r>
              <a:rPr lang="en-US" altLang="en-US" dirty="0" smtClean="0"/>
              <a:t>8.  Make </a:t>
            </a:r>
            <a:r>
              <a:rPr lang="en-US" altLang="en-US" dirty="0"/>
              <a:t>resident comfortable. </a:t>
            </a:r>
          </a:p>
          <a:p>
            <a:pPr lvl="1">
              <a:buFont typeface="Verdana" panose="020B0604030504040204" pitchFamily="34" charset="0"/>
              <a:buNone/>
            </a:pPr>
            <a:r>
              <a:rPr lang="en-US" altLang="en-US" dirty="0" smtClean="0"/>
              <a:t>9.  Place </a:t>
            </a:r>
            <a:r>
              <a:rPr lang="en-US" altLang="en-US" dirty="0"/>
              <a:t>soiled towels in proper container.</a:t>
            </a:r>
          </a:p>
          <a:p>
            <a:pPr lvl="1">
              <a:buFont typeface="Verdana" panose="020B0604030504040204" pitchFamily="34" charset="0"/>
              <a:buNone/>
            </a:pPr>
            <a:r>
              <a:rPr lang="en-US" altLang="en-US" dirty="0" smtClean="0"/>
              <a:t>10.  Empty</a:t>
            </a:r>
            <a:r>
              <a:rPr lang="en-US" altLang="en-US" dirty="0"/>
              <a:t>, rinse, and wipe basin. Return to proper storage. Discard plastic wrap. </a:t>
            </a:r>
          </a:p>
          <a:p>
            <a:pPr lvl="1">
              <a:buFont typeface="Verdana" panose="020B0604030504040204" pitchFamily="34" charset="0"/>
              <a:buNone/>
            </a:pPr>
            <a:r>
              <a:rPr lang="en-US" altLang="en-US" dirty="0" smtClean="0"/>
              <a:t>11.  Place </a:t>
            </a:r>
            <a:r>
              <a:rPr lang="en-US" altLang="en-US" dirty="0"/>
              <a:t>call light within resident’s reach.</a:t>
            </a:r>
          </a:p>
          <a:p>
            <a:pPr lvl="1">
              <a:buFont typeface="Verdana" panose="020B0604030504040204" pitchFamily="34" charset="0"/>
              <a:buNone/>
            </a:pPr>
            <a:r>
              <a:rPr lang="en-US" altLang="en-US" dirty="0" smtClean="0"/>
              <a:t>12.  Wash </a:t>
            </a:r>
            <a:r>
              <a:rPr lang="en-US" altLang="en-US" dirty="0"/>
              <a:t>your hands.</a:t>
            </a:r>
          </a:p>
          <a:p>
            <a:pPr lvl="1">
              <a:buFont typeface="Verdana" panose="020B0604030504040204" pitchFamily="34" charset="0"/>
              <a:buNone/>
            </a:pPr>
            <a:r>
              <a:rPr lang="en-US" altLang="en-US" dirty="0" smtClean="0"/>
              <a:t>13.  Report </a:t>
            </a:r>
            <a:r>
              <a:rPr lang="en-US" altLang="en-US" dirty="0"/>
              <a:t>any changes in resident to the nurse.</a:t>
            </a:r>
          </a:p>
          <a:p>
            <a:pPr lvl="1">
              <a:buFont typeface="Verdana" panose="020B0604030504040204" pitchFamily="34" charset="0"/>
              <a:buNone/>
            </a:pPr>
            <a:r>
              <a:rPr lang="en-US" altLang="en-US" dirty="0" smtClean="0"/>
              <a:t>14.  Document </a:t>
            </a:r>
            <a:r>
              <a:rPr lang="en-US" altLang="en-US" dirty="0"/>
              <a:t>procedure using facility guidelines.</a:t>
            </a:r>
          </a:p>
          <a:p>
            <a:pPr marL="470916" lvl="1" indent="-342900">
              <a:buFont typeface="Verdana" panose="020B0604030504040204" pitchFamily="34" charset="0"/>
              <a:buAutoNum type="arabicPeriod" startAt="7"/>
            </a:pPr>
            <a:endParaRPr lang="en-US" altLang="en-US" dirty="0"/>
          </a:p>
          <a:p>
            <a:pPr lvl="1">
              <a:buFont typeface="Verdana" panose="020B0604030504040204" pitchFamily="34" charset="0"/>
              <a:buAutoNum type="arabicPeriod" startAt="4"/>
            </a:pPr>
            <a:endParaRPr lang="en-US" altLang="en-US" dirty="0"/>
          </a:p>
          <a:p>
            <a:endParaRPr lang="en-US" dirty="0"/>
          </a:p>
        </p:txBody>
      </p:sp>
      <p:pic>
        <p:nvPicPr>
          <p:cNvPr id="9" name="Picture 2" descr="C:\Users\TCastillo\Dropbox\Editorial\PHC4\IG_PHC4\PPT\Procedures\14_Procedures Folder\Links\WARMCOMPRESS.jpg"/>
          <p:cNvPicPr>
            <a:picLocks noChangeAspect="1" noChangeArrowheads="1"/>
          </p:cNvPicPr>
          <p:nvPr/>
        </p:nvPicPr>
        <p:blipFill>
          <a:blip r:embed="rId3">
            <a:extLst>
              <a:ext uri="{28A0092B-C50C-407E-A947-70E740481C1C}">
                <a14:useLocalDpi xmlns:a14="http://schemas.microsoft.com/office/drawing/2010/main" val="0"/>
              </a:ext>
            </a:extLst>
          </a:blip>
          <a:srcRect b="22177"/>
          <a:stretch>
            <a:fillRect/>
          </a:stretch>
        </p:blipFill>
        <p:spPr bwMode="auto">
          <a:xfrm>
            <a:off x="9950115" y="0"/>
            <a:ext cx="299243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193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Administering warm soaks</a:t>
            </a:r>
            <a:endParaRPr lang="en-US" dirty="0"/>
          </a:p>
        </p:txBody>
      </p:sp>
      <p:sp>
        <p:nvSpPr>
          <p:cNvPr id="3" name="Content Placeholder 2"/>
          <p:cNvSpPr>
            <a:spLocks noGrp="1"/>
          </p:cNvSpPr>
          <p:nvPr>
            <p:ph idx="1"/>
          </p:nvPr>
        </p:nvSpPr>
        <p:spPr>
          <a:xfrm>
            <a:off x="1024128" y="1780674"/>
            <a:ext cx="9720071" cy="4908884"/>
          </a:xfrm>
        </p:spPr>
        <p:txBody>
          <a:bodyPr>
            <a:normAutofit fontScale="85000" lnSpcReduction="20000"/>
          </a:bodyPr>
          <a:lstStyle/>
          <a:p>
            <a:r>
              <a:rPr lang="en-US" altLang="en-US" i="1" dirty="0"/>
              <a:t>Equipment: towel, basin, bath thermometer, bath blanket</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the resident’s privacy with curtain, screen, or door. </a:t>
            </a:r>
          </a:p>
          <a:p>
            <a:pPr marL="128016" lvl="1" indent="0">
              <a:buNone/>
            </a:pPr>
            <a:r>
              <a:rPr lang="en-US" altLang="en-US" dirty="0" smtClean="0"/>
              <a:t>5.  Fill </a:t>
            </a:r>
            <a:r>
              <a:rPr lang="en-US" altLang="en-US" dirty="0"/>
              <a:t>the basin half full of warm water. Test water temperature with thermometer or against the inside of your wrist to ensure it is safe. Water temperature should be no higher than 105°F. Have resident check water temperature. Adjust if necessary</a:t>
            </a:r>
            <a:r>
              <a:rPr lang="en-US" altLang="en-US" dirty="0" smtClean="0"/>
              <a:t>.</a:t>
            </a:r>
          </a:p>
          <a:p>
            <a:pPr marL="128016" lvl="1" indent="0">
              <a:buNone/>
            </a:pPr>
            <a:r>
              <a:rPr lang="en-US" altLang="en-US" dirty="0" smtClean="0"/>
              <a:t>6.  Immerse </a:t>
            </a:r>
            <a:r>
              <a:rPr lang="en-US" altLang="en-US" dirty="0"/>
              <a:t>the body part in the basin. Pad the edge of the basin with a towel. Use a bath blanket to cover the resident if needed for extra warmth</a:t>
            </a:r>
            <a:r>
              <a:rPr lang="en-US" altLang="en-US" dirty="0" smtClean="0"/>
              <a:t>.</a:t>
            </a:r>
          </a:p>
          <a:p>
            <a:pPr lvl="1">
              <a:buFont typeface="Verdana" panose="020B0604030504040204" pitchFamily="34" charset="0"/>
              <a:buNone/>
            </a:pPr>
            <a:r>
              <a:rPr lang="en-US" altLang="en-US" dirty="0" smtClean="0"/>
              <a:t>7.  Check </a:t>
            </a:r>
            <a:r>
              <a:rPr lang="en-US" altLang="en-US" dirty="0"/>
              <a:t>water temperature every five minutes. Add hot water as needed to maintain the temperature. Never add water hotter than 105°F to avoid burns. To prevent burns, ask the resident not to add hot water. Observe the area for redness. Discontinue the soak if the resident has pain or discomfort.</a:t>
            </a:r>
          </a:p>
          <a:p>
            <a:pPr lvl="1">
              <a:buFont typeface="Verdana" panose="020B0604030504040204" pitchFamily="34" charset="0"/>
              <a:buNone/>
            </a:pPr>
            <a:r>
              <a:rPr lang="en-US" altLang="en-US" dirty="0" smtClean="0"/>
              <a:t>8.  Soak </a:t>
            </a:r>
            <a:r>
              <a:rPr lang="en-US" altLang="en-US" dirty="0"/>
              <a:t>for 15 to 20 minutes or as ordered.</a:t>
            </a:r>
          </a:p>
          <a:p>
            <a:pPr lvl="1">
              <a:buFont typeface="Verdana" panose="020B0604030504040204" pitchFamily="34" charset="0"/>
              <a:buNone/>
            </a:pPr>
            <a:r>
              <a:rPr lang="en-US" altLang="en-US" dirty="0" smtClean="0"/>
              <a:t>9.  Remove </a:t>
            </a:r>
            <a:r>
              <a:rPr lang="en-US" altLang="en-US" dirty="0"/>
              <a:t>basin. Use the towel to dry resident.</a:t>
            </a:r>
          </a:p>
          <a:p>
            <a:pPr marL="128016" lvl="1" indent="0">
              <a:buNone/>
            </a:pPr>
            <a:r>
              <a:rPr lang="en-US" altLang="en-US" dirty="0" smtClean="0"/>
              <a:t>10.  Make </a:t>
            </a:r>
            <a:r>
              <a:rPr lang="en-US" altLang="en-US" dirty="0"/>
              <a:t>resident comfortable. </a:t>
            </a:r>
          </a:p>
          <a:p>
            <a:pPr lvl="1">
              <a:buFont typeface="Verdana" panose="020B0604030504040204" pitchFamily="34" charset="0"/>
              <a:buNone/>
            </a:pPr>
            <a:r>
              <a:rPr lang="en-US" altLang="en-US" dirty="0" smtClean="0"/>
              <a:t>11.  Place </a:t>
            </a:r>
            <a:r>
              <a:rPr lang="en-US" altLang="en-US" dirty="0"/>
              <a:t>soiled towel in proper container.</a:t>
            </a:r>
          </a:p>
          <a:p>
            <a:pPr lvl="1">
              <a:buFont typeface="Verdana" panose="020B0604030504040204" pitchFamily="34" charset="0"/>
              <a:buNone/>
            </a:pPr>
            <a:r>
              <a:rPr lang="en-US" altLang="en-US" dirty="0" smtClean="0"/>
              <a:t>12.  Empty</a:t>
            </a:r>
            <a:r>
              <a:rPr lang="en-US" altLang="en-US" dirty="0"/>
              <a:t>, rinse, and wipe basin. Return to proper storage. </a:t>
            </a:r>
          </a:p>
          <a:p>
            <a:pPr lvl="1">
              <a:buFont typeface="Verdana" panose="020B0604030504040204" pitchFamily="34" charset="0"/>
              <a:buNone/>
            </a:pPr>
            <a:r>
              <a:rPr lang="en-US" altLang="en-US" dirty="0" smtClean="0"/>
              <a:t>13.  Place </a:t>
            </a:r>
            <a:r>
              <a:rPr lang="en-US" altLang="en-US" dirty="0"/>
              <a:t>call light within resident’s reach.</a:t>
            </a:r>
          </a:p>
          <a:p>
            <a:pPr lvl="1">
              <a:buFont typeface="Verdana" panose="020B0604030504040204" pitchFamily="34" charset="0"/>
              <a:buNone/>
            </a:pPr>
            <a:r>
              <a:rPr lang="en-US" altLang="en-US" dirty="0" smtClean="0"/>
              <a:t>14.  Wash </a:t>
            </a:r>
            <a:r>
              <a:rPr lang="en-US" altLang="en-US" dirty="0"/>
              <a:t>your hands.</a:t>
            </a:r>
          </a:p>
          <a:p>
            <a:pPr lvl="1">
              <a:buFont typeface="Verdana" panose="020B0604030504040204" pitchFamily="34" charset="0"/>
              <a:buNone/>
            </a:pPr>
            <a:r>
              <a:rPr lang="en-US" altLang="en-US" dirty="0" smtClean="0"/>
              <a:t>15.  Report </a:t>
            </a:r>
            <a:r>
              <a:rPr lang="en-US" altLang="en-US" dirty="0"/>
              <a:t>any changes in resident to the nurse.</a:t>
            </a:r>
          </a:p>
          <a:p>
            <a:pPr lvl="1">
              <a:buFont typeface="Verdana" panose="020B0604030504040204" pitchFamily="34" charset="0"/>
              <a:buNone/>
            </a:pPr>
            <a:r>
              <a:rPr lang="en-US" altLang="en-US" dirty="0" smtClean="0"/>
              <a:t>16.  Document </a:t>
            </a:r>
            <a:r>
              <a:rPr lang="en-US" altLang="en-US" dirty="0"/>
              <a:t>procedure using facility guidelines.</a:t>
            </a:r>
          </a:p>
          <a:p>
            <a:pPr lvl="1">
              <a:buFont typeface="Verdana" panose="020B0604030504040204" pitchFamily="34" charset="0"/>
              <a:buAutoNum type="arabicPeriod" startAt="4"/>
            </a:pPr>
            <a:endParaRPr lang="en-US" altLang="en-US" dirty="0"/>
          </a:p>
          <a:p>
            <a:pPr lvl="1">
              <a:buFont typeface="Verdana" panose="020B0604030504040204" pitchFamily="34" charset="0"/>
              <a:buAutoNum type="arabicPeriod" startAt="4"/>
            </a:pPr>
            <a:endParaRPr lang="en-US" altLang="en-US" dirty="0"/>
          </a:p>
          <a:p>
            <a:endParaRPr lang="en-US" dirty="0"/>
          </a:p>
        </p:txBody>
      </p:sp>
      <p:pic>
        <p:nvPicPr>
          <p:cNvPr id="4" name="Picture 2" descr="C:\Users\TCastillo\Dropbox\Editorial\PHC4\IG_PHC4\PPT\Procedures\14_Procedures Folder\Links\WARMSO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842" y="4507832"/>
            <a:ext cx="4283075"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380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Explain the importance of monitoring vital signs</a:t>
            </a:r>
          </a:p>
          <a:p>
            <a:r>
              <a:rPr lang="en-US" dirty="0" smtClean="0"/>
              <a:t>List guidelines for measuring body temperature</a:t>
            </a:r>
          </a:p>
          <a:p>
            <a:r>
              <a:rPr lang="en-US" dirty="0" smtClean="0"/>
              <a:t>List guidelines for measuring pulse and respirations</a:t>
            </a:r>
          </a:p>
          <a:p>
            <a:r>
              <a:rPr lang="en-US" dirty="0" smtClean="0"/>
              <a:t>Explain guidelines for measuring blood pressure</a:t>
            </a:r>
          </a:p>
          <a:p>
            <a:r>
              <a:rPr lang="en-US" dirty="0" smtClean="0"/>
              <a:t>Describe guidelines for pain management</a:t>
            </a:r>
          </a:p>
          <a:p>
            <a:r>
              <a:rPr lang="en-US" dirty="0" smtClean="0"/>
              <a:t>Explain the benefits of warm and cold applications</a:t>
            </a:r>
          </a:p>
          <a:p>
            <a:r>
              <a:rPr lang="en-US" dirty="0" smtClean="0"/>
              <a:t>Discuss non-sterile and sterile dressings</a:t>
            </a:r>
          </a:p>
          <a:p>
            <a:r>
              <a:rPr lang="en-US" dirty="0" smtClean="0"/>
              <a:t>Discuss guidelines for elastic bandages</a:t>
            </a:r>
          </a:p>
          <a:p>
            <a:r>
              <a:rPr lang="en-US" dirty="0" smtClean="0"/>
              <a:t>List care guidelines for a resident who has an IV</a:t>
            </a:r>
          </a:p>
          <a:p>
            <a:endParaRPr lang="en-US" dirty="0"/>
          </a:p>
        </p:txBody>
      </p:sp>
    </p:spTree>
    <p:extLst>
      <p:ext uri="{BB962C8B-B14F-4D97-AF65-F5344CB8AC3E}">
        <p14:creationId xmlns:p14="http://schemas.microsoft.com/office/powerpoint/2010/main" val="2260255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applying an </a:t>
            </a:r>
            <a:r>
              <a:rPr lang="en-US" dirty="0" err="1" smtClean="0"/>
              <a:t>aquamatic</a:t>
            </a:r>
            <a:r>
              <a:rPr lang="en-US" dirty="0" smtClean="0"/>
              <a:t> k-pad</a:t>
            </a:r>
            <a:endParaRPr lang="en-US" dirty="0"/>
          </a:p>
        </p:txBody>
      </p:sp>
      <p:sp>
        <p:nvSpPr>
          <p:cNvPr id="3" name="Content Placeholder 2"/>
          <p:cNvSpPr>
            <a:spLocks noGrp="1"/>
          </p:cNvSpPr>
          <p:nvPr>
            <p:ph idx="1"/>
          </p:nvPr>
        </p:nvSpPr>
        <p:spPr>
          <a:xfrm>
            <a:off x="254108" y="1780674"/>
            <a:ext cx="9720071" cy="5077326"/>
          </a:xfrm>
        </p:spPr>
        <p:txBody>
          <a:bodyPr>
            <a:normAutofit fontScale="77500" lnSpcReduction="20000"/>
          </a:bodyPr>
          <a:lstStyle/>
          <a:p>
            <a:r>
              <a:rPr lang="en-US" altLang="en-US" dirty="0"/>
              <a:t>Equipment: </a:t>
            </a:r>
            <a:r>
              <a:rPr lang="en-US" altLang="en-US" dirty="0" err="1"/>
              <a:t>Aquamatic</a:t>
            </a:r>
            <a:r>
              <a:rPr lang="en-US" altLang="en-US" dirty="0"/>
              <a:t> K-Pad and control unit, covering for pad, distilled water</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marL="128016" lvl="1" inden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the resident’s privacy during procedure with curtain, screen, or door</a:t>
            </a:r>
            <a:r>
              <a:rPr lang="en-US" altLang="en-US" dirty="0" smtClean="0"/>
              <a:t>.</a:t>
            </a:r>
          </a:p>
          <a:p>
            <a:pPr lvl="1">
              <a:buFont typeface="Verdana" panose="020B0604030504040204" pitchFamily="34" charset="0"/>
              <a:buNone/>
            </a:pPr>
            <a:r>
              <a:rPr lang="en-US" altLang="en-US" dirty="0" smtClean="0"/>
              <a:t>5.  Place </a:t>
            </a:r>
            <a:r>
              <a:rPr lang="en-US" altLang="en-US" dirty="0"/>
              <a:t>the control unit on the bedside table. Make sure cords are not frayed or damaged. Check that tubing between pad and unit is intact.</a:t>
            </a:r>
          </a:p>
          <a:p>
            <a:pPr lvl="1">
              <a:buFont typeface="Verdana" panose="020B0604030504040204" pitchFamily="34" charset="0"/>
              <a:buNone/>
            </a:pPr>
            <a:r>
              <a:rPr lang="en-US" altLang="en-US" dirty="0" smtClean="0"/>
              <a:t>6.  Remove </a:t>
            </a:r>
            <a:r>
              <a:rPr lang="en-US" altLang="en-US" dirty="0"/>
              <a:t>cover of control unit to check level of water. If it is low, fill it with distilled water to the fill line.</a:t>
            </a:r>
          </a:p>
          <a:p>
            <a:pPr lvl="1">
              <a:buFont typeface="Verdana" panose="020B0604030504040204" pitchFamily="34" charset="0"/>
              <a:buNone/>
            </a:pPr>
            <a:r>
              <a:rPr lang="en-US" altLang="en-US" dirty="0" smtClean="0"/>
              <a:t>7.  Put </a:t>
            </a:r>
            <a:r>
              <a:rPr lang="en-US" altLang="en-US" dirty="0"/>
              <a:t>the cover of control unit back in place. </a:t>
            </a:r>
          </a:p>
          <a:p>
            <a:pPr marL="128016" lvl="1" indent="0">
              <a:buNone/>
            </a:pPr>
            <a:r>
              <a:rPr lang="en-US" altLang="en-US" dirty="0" smtClean="0"/>
              <a:t>8.  Plug </a:t>
            </a:r>
            <a:r>
              <a:rPr lang="en-US" altLang="en-US" dirty="0"/>
              <a:t>unit in and turn pad on. Temperature should have been pre-set. If it was not, check with the nurse for proper temperature.</a:t>
            </a:r>
          </a:p>
          <a:p>
            <a:pPr lvl="1">
              <a:buFont typeface="Verdana" panose="020B0604030504040204" pitchFamily="34" charset="0"/>
              <a:buNone/>
            </a:pPr>
            <a:r>
              <a:rPr lang="en-US" altLang="en-US" dirty="0" smtClean="0"/>
              <a:t>9.  Place </a:t>
            </a:r>
            <a:r>
              <a:rPr lang="en-US" altLang="en-US" dirty="0"/>
              <a:t>the pad in the cover. Do not pin the pad to the cover. </a:t>
            </a:r>
          </a:p>
          <a:p>
            <a:pPr marL="128016" lvl="1" indent="0">
              <a:buNone/>
            </a:pPr>
            <a:r>
              <a:rPr lang="en-US" altLang="en-US" dirty="0" smtClean="0"/>
              <a:t>10.  Uncover </a:t>
            </a:r>
            <a:r>
              <a:rPr lang="en-US" altLang="en-US" dirty="0"/>
              <a:t>area to be treated. Place the covered pad on the area. Note the time. Make sure the tubing is not hanging below the bed. It should be coiled on the bed</a:t>
            </a:r>
            <a:r>
              <a:rPr lang="en-US" altLang="en-US" dirty="0" smtClean="0"/>
              <a:t>.</a:t>
            </a:r>
          </a:p>
          <a:p>
            <a:pPr lvl="1">
              <a:buFont typeface="Verdana" panose="020B0604030504040204" pitchFamily="34" charset="0"/>
              <a:buNone/>
            </a:pPr>
            <a:r>
              <a:rPr lang="en-US" altLang="en-US" dirty="0" smtClean="0"/>
              <a:t>11. Return </a:t>
            </a:r>
            <a:r>
              <a:rPr lang="en-US" altLang="en-US" dirty="0"/>
              <a:t>and check area every five minutes. Remove the pad if the area is red or numb or if the resident reports pain or discomfort.</a:t>
            </a:r>
          </a:p>
          <a:p>
            <a:pPr lvl="1">
              <a:buFont typeface="Verdana" panose="020B0604030504040204" pitchFamily="34" charset="0"/>
              <a:buNone/>
            </a:pPr>
            <a:r>
              <a:rPr lang="en-US" altLang="en-US" dirty="0" smtClean="0"/>
              <a:t>12. Check </a:t>
            </a:r>
            <a:r>
              <a:rPr lang="en-US" altLang="en-US" dirty="0"/>
              <a:t>water level and refill when necessary.</a:t>
            </a:r>
          </a:p>
          <a:p>
            <a:pPr lvl="1">
              <a:buFont typeface="Verdana" panose="020B0604030504040204" pitchFamily="34" charset="0"/>
              <a:buNone/>
            </a:pPr>
            <a:r>
              <a:rPr lang="en-US" altLang="en-US" dirty="0" smtClean="0"/>
              <a:t>13.  Remove </a:t>
            </a:r>
            <a:r>
              <a:rPr lang="en-US" altLang="en-US" dirty="0"/>
              <a:t>pad after 20 minutes.</a:t>
            </a:r>
          </a:p>
          <a:p>
            <a:pPr lvl="1">
              <a:buFont typeface="Verdana" panose="020B0604030504040204" pitchFamily="34" charset="0"/>
              <a:buNone/>
            </a:pPr>
            <a:r>
              <a:rPr lang="en-US" altLang="en-US" dirty="0" smtClean="0"/>
              <a:t>14.  Make </a:t>
            </a:r>
            <a:r>
              <a:rPr lang="en-US" altLang="en-US" dirty="0"/>
              <a:t>resident comfortable. </a:t>
            </a:r>
          </a:p>
          <a:p>
            <a:pPr lvl="1">
              <a:buFont typeface="Verdana" panose="020B0604030504040204" pitchFamily="34" charset="0"/>
              <a:buNone/>
            </a:pPr>
            <a:r>
              <a:rPr lang="en-US" altLang="en-US" dirty="0" smtClean="0"/>
              <a:t>15.  Clean </a:t>
            </a:r>
            <a:r>
              <a:rPr lang="en-US" altLang="en-US" dirty="0"/>
              <a:t>and store supplies. </a:t>
            </a:r>
          </a:p>
          <a:p>
            <a:pPr lvl="1">
              <a:buFont typeface="Verdana" panose="020B0604030504040204" pitchFamily="34" charset="0"/>
              <a:buNone/>
            </a:pPr>
            <a:r>
              <a:rPr lang="en-US" altLang="en-US" dirty="0" smtClean="0"/>
              <a:t>16.  Place </a:t>
            </a:r>
            <a:r>
              <a:rPr lang="en-US" altLang="en-US" dirty="0"/>
              <a:t>call light within resident’s reach.</a:t>
            </a:r>
          </a:p>
          <a:p>
            <a:pPr lvl="1">
              <a:buFont typeface="Verdana" panose="020B0604030504040204" pitchFamily="34" charset="0"/>
              <a:buNone/>
            </a:pPr>
            <a:r>
              <a:rPr lang="en-US" altLang="en-US" dirty="0" smtClean="0"/>
              <a:t>17.  Wash </a:t>
            </a:r>
            <a:r>
              <a:rPr lang="en-US" altLang="en-US" dirty="0"/>
              <a:t>your hands.</a:t>
            </a:r>
          </a:p>
          <a:p>
            <a:pPr lvl="1">
              <a:buFont typeface="Verdana" panose="020B0604030504040204" pitchFamily="34" charset="0"/>
              <a:buNone/>
            </a:pPr>
            <a:r>
              <a:rPr lang="en-US" altLang="en-US" dirty="0" smtClean="0"/>
              <a:t>18.  Report </a:t>
            </a:r>
            <a:r>
              <a:rPr lang="en-US" altLang="en-US" dirty="0"/>
              <a:t>any changes in resident to the nurse.</a:t>
            </a:r>
          </a:p>
          <a:p>
            <a:pPr lvl="1">
              <a:buFont typeface="Verdana" panose="020B0604030504040204" pitchFamily="34" charset="0"/>
              <a:buNone/>
            </a:pPr>
            <a:r>
              <a:rPr lang="en-US" altLang="en-US" dirty="0" smtClean="0"/>
              <a:t>19.  Document </a:t>
            </a:r>
            <a:r>
              <a:rPr lang="en-US" altLang="en-US" dirty="0"/>
              <a:t>procedure using facility guidelines.</a:t>
            </a:r>
          </a:p>
          <a:p>
            <a:pPr marL="470916" lvl="1" indent="-342900">
              <a:buFont typeface="Verdana" panose="020B0604030504040204" pitchFamily="34" charset="0"/>
              <a:buAutoNum type="arabicPeriod" startAt="10"/>
            </a:pPr>
            <a:endParaRPr lang="en-US" altLang="en-US" dirty="0"/>
          </a:p>
          <a:p>
            <a:pPr lvl="1">
              <a:buFont typeface="Verdana" panose="020B0604030504040204" pitchFamily="34" charset="0"/>
              <a:buAutoNum type="arabicPeriod" startAt="3"/>
            </a:pPr>
            <a:endParaRPr lang="en-US" altLang="en-US" dirty="0"/>
          </a:p>
          <a:p>
            <a:endParaRPr lang="en-US" dirty="0"/>
          </a:p>
        </p:txBody>
      </p:sp>
      <p:pic>
        <p:nvPicPr>
          <p:cNvPr id="4" name="Picture 2" descr="C:\Users\TCastillo\Dropbox\Editorial\Combo 2\IG\PPT\Procs\14\aquamaticKp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363" y="4888832"/>
            <a:ext cx="42116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467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Assisting with a </a:t>
            </a:r>
            <a:r>
              <a:rPr lang="en-US" dirty="0" err="1" smtClean="0"/>
              <a:t>sitz</a:t>
            </a:r>
            <a:r>
              <a:rPr lang="en-US" dirty="0" smtClean="0"/>
              <a:t> bath</a:t>
            </a:r>
            <a:endParaRPr lang="en-US" dirty="0"/>
          </a:p>
        </p:txBody>
      </p:sp>
      <p:sp>
        <p:nvSpPr>
          <p:cNvPr id="5" name="Content Placeholder 4"/>
          <p:cNvSpPr>
            <a:spLocks noGrp="1"/>
          </p:cNvSpPr>
          <p:nvPr>
            <p:ph idx="1"/>
          </p:nvPr>
        </p:nvSpPr>
        <p:spPr>
          <a:xfrm>
            <a:off x="1024128" y="1804737"/>
            <a:ext cx="9720071" cy="5053263"/>
          </a:xfrm>
        </p:spPr>
        <p:txBody>
          <a:bodyPr>
            <a:normAutofit fontScale="85000" lnSpcReduction="20000"/>
          </a:bodyPr>
          <a:lstStyle/>
          <a:p>
            <a:r>
              <a:rPr lang="en-US" altLang="en-US" i="1" dirty="0"/>
              <a:t>Equipment: disposable </a:t>
            </a:r>
            <a:r>
              <a:rPr lang="en-US" altLang="en-US" i="1" dirty="0" err="1"/>
              <a:t>sitz</a:t>
            </a:r>
            <a:r>
              <a:rPr lang="en-US" altLang="en-US" i="1" dirty="0"/>
              <a:t> bath, bath thermometer, towels, gloves</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lvl="1">
              <a:buFont typeface="Verdana" panose="020B0604030504040204" pitchFamily="34" charset="0"/>
              <a:buNone/>
            </a:pPr>
            <a:r>
              <a:rPr lang="en-US" altLang="en-US" dirty="0" smtClean="0"/>
              <a:t>4.  Provide </a:t>
            </a:r>
            <a:r>
              <a:rPr lang="en-US" altLang="en-US" dirty="0"/>
              <a:t>for the resident’s privacy with curtain, screen, or door. </a:t>
            </a:r>
          </a:p>
          <a:p>
            <a:pPr marL="128016" lvl="1" indent="0">
              <a:buNone/>
            </a:pPr>
            <a:r>
              <a:rPr lang="en-US" altLang="en-US" dirty="0" smtClean="0"/>
              <a:t>5.  Put </a:t>
            </a:r>
            <a:r>
              <a:rPr lang="en-US" altLang="en-US" dirty="0"/>
              <a:t>on gloves.</a:t>
            </a:r>
          </a:p>
          <a:p>
            <a:pPr marL="128016" lvl="1" indent="0">
              <a:buNone/>
            </a:pPr>
            <a:r>
              <a:rPr lang="en-US" altLang="en-US" dirty="0" smtClean="0"/>
              <a:t>6.  Fill </a:t>
            </a:r>
            <a:r>
              <a:rPr lang="en-US" altLang="en-US" dirty="0"/>
              <a:t>the </a:t>
            </a:r>
            <a:r>
              <a:rPr lang="en-US" altLang="en-US" dirty="0" err="1"/>
              <a:t>sitz</a:t>
            </a:r>
            <a:r>
              <a:rPr lang="en-US" altLang="en-US" dirty="0"/>
              <a:t> bath two-thirds full with warm water. Place the disposable </a:t>
            </a:r>
            <a:r>
              <a:rPr lang="en-US" altLang="en-US" dirty="0" err="1"/>
              <a:t>sitz</a:t>
            </a:r>
            <a:r>
              <a:rPr lang="en-US" altLang="en-US" dirty="0"/>
              <a:t> bath on the toilet seat. Check the water temperature using the bath thermometer. Water temperature should be no higher than 105°F. If the </a:t>
            </a:r>
            <a:r>
              <a:rPr lang="en-US" altLang="en-US" dirty="0" err="1"/>
              <a:t>sitz</a:t>
            </a:r>
            <a:r>
              <a:rPr lang="en-US" altLang="en-US" dirty="0"/>
              <a:t> bath is being used to help relieve pain and to stimulate circulation, the water temperature may need to be higher. Follow instructions in the care plan. </a:t>
            </a:r>
            <a:endParaRPr lang="en-US" altLang="en-US" dirty="0" smtClean="0"/>
          </a:p>
          <a:p>
            <a:pPr lvl="1">
              <a:buFont typeface="Verdana" panose="020B0604030504040204" pitchFamily="34" charset="0"/>
              <a:buNone/>
            </a:pPr>
            <a:r>
              <a:rPr lang="en-US" altLang="en-US" dirty="0" smtClean="0"/>
              <a:t>7.  Help </a:t>
            </a:r>
            <a:r>
              <a:rPr lang="en-US" altLang="en-US" dirty="0"/>
              <a:t>the resident undress and sit on the </a:t>
            </a:r>
            <a:r>
              <a:rPr lang="en-US" altLang="en-US" dirty="0" err="1"/>
              <a:t>sitz</a:t>
            </a:r>
            <a:r>
              <a:rPr lang="en-US" altLang="en-US" dirty="0"/>
              <a:t> bath. A valve on the tubing connected to the bag allows the resident or you to refill the water in the </a:t>
            </a:r>
            <a:r>
              <a:rPr lang="en-US" altLang="en-US" dirty="0" err="1"/>
              <a:t>sitz</a:t>
            </a:r>
            <a:r>
              <a:rPr lang="en-US" altLang="en-US" dirty="0"/>
              <a:t> bath again with warm water.</a:t>
            </a:r>
          </a:p>
          <a:p>
            <a:pPr marL="128016" lvl="1" indent="0">
              <a:buNone/>
            </a:pPr>
            <a:r>
              <a:rPr lang="en-US" altLang="en-US" dirty="0" smtClean="0"/>
              <a:t>8.  You </a:t>
            </a:r>
            <a:r>
              <a:rPr lang="en-US" altLang="en-US" dirty="0"/>
              <a:t>may be required to stay with the resident for safety reasons. If you leave the room, check on the resident every five minutes to make sure he is not dizzy or weak. Stay with a resident who seems unsteady.</a:t>
            </a:r>
          </a:p>
          <a:p>
            <a:pPr lvl="1">
              <a:buFont typeface="Verdana" panose="020B0604030504040204" pitchFamily="34" charset="0"/>
              <a:buNone/>
            </a:pPr>
            <a:r>
              <a:rPr lang="en-US" altLang="en-US" dirty="0" smtClean="0"/>
              <a:t>9.  Help </a:t>
            </a:r>
            <a:r>
              <a:rPr lang="en-US" altLang="en-US" dirty="0"/>
              <a:t>the resident off of the </a:t>
            </a:r>
            <a:r>
              <a:rPr lang="en-US" altLang="en-US" dirty="0" err="1"/>
              <a:t>sitz</a:t>
            </a:r>
            <a:r>
              <a:rPr lang="en-US" altLang="en-US" dirty="0"/>
              <a:t> bath in 20 minutes. Provide towels and help with dressing if needed.</a:t>
            </a:r>
          </a:p>
          <a:p>
            <a:pPr lvl="1">
              <a:buFont typeface="Verdana" panose="020B0604030504040204" pitchFamily="34" charset="0"/>
              <a:buNone/>
            </a:pPr>
            <a:r>
              <a:rPr lang="en-US" altLang="en-US" dirty="0" smtClean="0"/>
              <a:t>10.  Make </a:t>
            </a:r>
            <a:r>
              <a:rPr lang="en-US" altLang="en-US" dirty="0"/>
              <a:t>sure resident is comfortable. </a:t>
            </a:r>
          </a:p>
          <a:p>
            <a:pPr lvl="1">
              <a:buFont typeface="Verdana" panose="020B0604030504040204" pitchFamily="34" charset="0"/>
              <a:buNone/>
            </a:pPr>
            <a:r>
              <a:rPr lang="en-US" altLang="en-US" dirty="0" smtClean="0"/>
              <a:t>11.  Place </a:t>
            </a:r>
            <a:r>
              <a:rPr lang="en-US" altLang="en-US" dirty="0"/>
              <a:t>soiled towel in proper container. Clean and store supplies.</a:t>
            </a:r>
          </a:p>
          <a:p>
            <a:pPr lvl="1">
              <a:buFont typeface="Verdana" panose="020B0604030504040204" pitchFamily="34" charset="0"/>
              <a:buNone/>
            </a:pPr>
            <a:r>
              <a:rPr lang="en-US" altLang="en-US" dirty="0" smtClean="0"/>
              <a:t>12.  Remove </a:t>
            </a:r>
            <a:r>
              <a:rPr lang="en-US" altLang="en-US" dirty="0"/>
              <a:t>and discard gloves.</a:t>
            </a:r>
          </a:p>
          <a:p>
            <a:pPr lvl="1">
              <a:buFont typeface="Verdana" panose="020B0604030504040204" pitchFamily="34" charset="0"/>
              <a:buNone/>
            </a:pPr>
            <a:r>
              <a:rPr lang="en-US" altLang="en-US" dirty="0" smtClean="0"/>
              <a:t>13.  Wash </a:t>
            </a:r>
            <a:r>
              <a:rPr lang="en-US" altLang="en-US" dirty="0"/>
              <a:t>your hands.</a:t>
            </a:r>
          </a:p>
          <a:p>
            <a:pPr marL="128016" lvl="1" indent="0">
              <a:buNone/>
            </a:pPr>
            <a:r>
              <a:rPr lang="en-US" altLang="en-US" dirty="0" smtClean="0"/>
              <a:t>14.  Place </a:t>
            </a:r>
            <a:r>
              <a:rPr lang="en-US" altLang="en-US" dirty="0"/>
              <a:t>call light within resident’s reach</a:t>
            </a:r>
            <a:r>
              <a:rPr lang="en-US" altLang="en-US" dirty="0" smtClean="0"/>
              <a:t>.</a:t>
            </a:r>
          </a:p>
          <a:p>
            <a:pPr lvl="1">
              <a:buFont typeface="Verdana" panose="020B0604030504040204" pitchFamily="34" charset="0"/>
              <a:buNone/>
            </a:pPr>
            <a:r>
              <a:rPr lang="en-US" altLang="en-US" dirty="0" smtClean="0"/>
              <a:t>15.  Report </a:t>
            </a:r>
            <a:r>
              <a:rPr lang="en-US" altLang="en-US" dirty="0"/>
              <a:t>any changes in resident to the nurse.</a:t>
            </a:r>
          </a:p>
          <a:p>
            <a:pPr lvl="1">
              <a:buFont typeface="Verdana" panose="020B0604030504040204" pitchFamily="34" charset="0"/>
              <a:buNone/>
            </a:pPr>
            <a:r>
              <a:rPr lang="en-US" altLang="en-US" dirty="0" smtClean="0"/>
              <a:t>16.  Document </a:t>
            </a:r>
            <a:r>
              <a:rPr lang="en-US" altLang="en-US" dirty="0"/>
              <a:t>procedure using facility guidelines.</a:t>
            </a:r>
          </a:p>
          <a:p>
            <a:pPr marL="470916" lvl="1" indent="-342900">
              <a:buFont typeface="Verdana" panose="020B0604030504040204" pitchFamily="34" charset="0"/>
              <a:buAutoNum type="arabicPeriod" startAt="14"/>
            </a:pPr>
            <a:endParaRPr lang="en-US" altLang="en-US" dirty="0"/>
          </a:p>
          <a:p>
            <a:pPr lvl="1">
              <a:buFont typeface="Verdana" panose="020B0604030504040204" pitchFamily="34" charset="0"/>
              <a:buAutoNum type="arabicPeriod" startAt="5"/>
            </a:pPr>
            <a:endParaRPr lang="en-US" altLang="en-US" dirty="0"/>
          </a:p>
          <a:p>
            <a:endParaRPr lang="en-US" dirty="0"/>
          </a:p>
        </p:txBody>
      </p:sp>
    </p:spTree>
    <p:extLst>
      <p:ext uri="{BB962C8B-B14F-4D97-AF65-F5344CB8AC3E}">
        <p14:creationId xmlns:p14="http://schemas.microsoft.com/office/powerpoint/2010/main" val="4024385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applying ice packs</a:t>
            </a:r>
            <a:endParaRPr lang="en-US" dirty="0"/>
          </a:p>
        </p:txBody>
      </p:sp>
      <p:sp>
        <p:nvSpPr>
          <p:cNvPr id="3" name="Content Placeholder 2"/>
          <p:cNvSpPr>
            <a:spLocks noGrp="1"/>
          </p:cNvSpPr>
          <p:nvPr>
            <p:ph idx="1"/>
          </p:nvPr>
        </p:nvSpPr>
        <p:spPr>
          <a:xfrm>
            <a:off x="1024128" y="1660357"/>
            <a:ext cx="9720071" cy="4932947"/>
          </a:xfrm>
        </p:spPr>
        <p:txBody>
          <a:bodyPr>
            <a:normAutofit fontScale="92500" lnSpcReduction="20000"/>
          </a:bodyPr>
          <a:lstStyle/>
          <a:p>
            <a:r>
              <a:rPr lang="en-US" altLang="en-US" i="1" dirty="0"/>
              <a:t>Equipment: cold pack or sealable plastic bag and crushed ice, towel to cover pack or bag</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the resident’s privacy with curtain, screen, or door</a:t>
            </a:r>
            <a:r>
              <a:rPr lang="en-US" altLang="en-US" dirty="0" smtClean="0"/>
              <a:t>.</a:t>
            </a:r>
          </a:p>
          <a:p>
            <a:pPr lvl="1">
              <a:buFont typeface="Verdana" panose="020B0604030504040204" pitchFamily="34" charset="0"/>
              <a:buNone/>
            </a:pPr>
            <a:r>
              <a:rPr lang="en-US" altLang="en-US" dirty="0" smtClean="0"/>
              <a:t>5.  Fill </a:t>
            </a:r>
            <a:r>
              <a:rPr lang="en-US" altLang="en-US" dirty="0"/>
              <a:t>plastic bag one-half to two-thirds full with crushed ice. Seal bag. Remove excess air. Cover bag with towel.</a:t>
            </a:r>
          </a:p>
          <a:p>
            <a:pPr lvl="1">
              <a:buFont typeface="Verdana" panose="020B0604030504040204" pitchFamily="34" charset="0"/>
              <a:buNone/>
            </a:pPr>
            <a:r>
              <a:rPr lang="en-US" altLang="en-US" dirty="0" smtClean="0"/>
              <a:t>6.  Apply </a:t>
            </a:r>
            <a:r>
              <a:rPr lang="en-US" altLang="en-US" dirty="0"/>
              <a:t>bag to the area as ordered. Note the time. Use another towel to cover bag if it is too cold.</a:t>
            </a:r>
          </a:p>
          <a:p>
            <a:pPr marL="128016" lvl="1" indent="0">
              <a:buNone/>
            </a:pPr>
            <a:r>
              <a:rPr lang="en-US" altLang="en-US" dirty="0" smtClean="0"/>
              <a:t>7.  Check </a:t>
            </a:r>
            <a:r>
              <a:rPr lang="en-US" altLang="en-US" dirty="0"/>
              <a:t>the area after ten minutes for blisters or pale, white, or gray skin. Stop treatment if resident reports numbness or pain</a:t>
            </a:r>
            <a:r>
              <a:rPr lang="en-US" altLang="en-US" dirty="0" smtClean="0"/>
              <a:t>.</a:t>
            </a:r>
          </a:p>
          <a:p>
            <a:pPr lvl="1">
              <a:buFont typeface="Verdana" panose="020B0604030504040204" pitchFamily="34" charset="0"/>
              <a:buNone/>
            </a:pPr>
            <a:r>
              <a:rPr lang="en-US" altLang="en-US" dirty="0" smtClean="0"/>
              <a:t>8.  Remove </a:t>
            </a:r>
            <a:r>
              <a:rPr lang="en-US" altLang="en-US" dirty="0"/>
              <a:t>ice after 20 minutes or as ordered.</a:t>
            </a:r>
          </a:p>
          <a:p>
            <a:pPr lvl="1">
              <a:buFont typeface="Verdana" panose="020B0604030504040204" pitchFamily="34" charset="0"/>
              <a:buNone/>
            </a:pPr>
            <a:r>
              <a:rPr lang="en-US" altLang="en-US" dirty="0" smtClean="0"/>
              <a:t>9.  Make </a:t>
            </a:r>
            <a:r>
              <a:rPr lang="en-US" altLang="en-US" dirty="0"/>
              <a:t>resident comfortable. </a:t>
            </a:r>
          </a:p>
          <a:p>
            <a:pPr lvl="1">
              <a:buFont typeface="Verdana" panose="020B0604030504040204" pitchFamily="34" charset="0"/>
              <a:buNone/>
            </a:pPr>
            <a:r>
              <a:rPr lang="en-US" altLang="en-US" dirty="0" smtClean="0"/>
              <a:t>10. Place </a:t>
            </a:r>
            <a:r>
              <a:rPr lang="en-US" altLang="en-US" dirty="0"/>
              <a:t>soiled towel in proper container. Discard supplies or store in freezer if ordered. </a:t>
            </a:r>
          </a:p>
          <a:p>
            <a:pPr lvl="1">
              <a:buFont typeface="Verdana" panose="020B0604030504040204" pitchFamily="34" charset="0"/>
              <a:buNone/>
            </a:pPr>
            <a:r>
              <a:rPr lang="en-US" altLang="en-US" dirty="0" smtClean="0"/>
              <a:t>11.  Place </a:t>
            </a:r>
            <a:r>
              <a:rPr lang="en-US" altLang="en-US" dirty="0"/>
              <a:t>call light within resident’s reach.</a:t>
            </a:r>
          </a:p>
          <a:p>
            <a:pPr lvl="1">
              <a:buFont typeface="Verdana" panose="020B0604030504040204" pitchFamily="34" charset="0"/>
              <a:buNone/>
            </a:pPr>
            <a:r>
              <a:rPr lang="en-US" altLang="en-US" dirty="0" smtClean="0"/>
              <a:t>12.  Wash </a:t>
            </a:r>
            <a:r>
              <a:rPr lang="en-US" altLang="en-US" dirty="0"/>
              <a:t>your hands.</a:t>
            </a:r>
          </a:p>
          <a:p>
            <a:pPr lvl="1">
              <a:buFont typeface="Verdana" panose="020B0604030504040204" pitchFamily="34" charset="0"/>
              <a:buNone/>
            </a:pPr>
            <a:r>
              <a:rPr lang="en-US" altLang="en-US" dirty="0" smtClean="0"/>
              <a:t>13.  Report </a:t>
            </a:r>
            <a:r>
              <a:rPr lang="en-US" altLang="en-US" dirty="0"/>
              <a:t>any changes in resident to the nurse.</a:t>
            </a:r>
          </a:p>
          <a:p>
            <a:pPr lvl="1">
              <a:buFont typeface="Verdana" panose="020B0604030504040204" pitchFamily="34" charset="0"/>
              <a:buNone/>
            </a:pPr>
            <a:r>
              <a:rPr lang="en-US" altLang="en-US" dirty="0" smtClean="0"/>
              <a:t>14.  Document </a:t>
            </a:r>
            <a:r>
              <a:rPr lang="en-US" altLang="en-US" dirty="0"/>
              <a:t>procedure using facility guidelines.</a:t>
            </a:r>
          </a:p>
          <a:p>
            <a:pPr marL="470916" lvl="1" indent="-342900">
              <a:buFont typeface="Verdana" panose="020B0604030504040204" pitchFamily="34" charset="0"/>
              <a:buAutoNum type="arabicPeriod" startAt="7"/>
            </a:pPr>
            <a:endParaRPr lang="en-US" altLang="en-US" dirty="0"/>
          </a:p>
          <a:p>
            <a:pPr marL="470916" lvl="1" indent="-342900">
              <a:buFont typeface="Verdana" panose="020B0604030504040204" pitchFamily="34" charset="0"/>
              <a:buAutoNum type="arabicPeriod" startAt="4"/>
            </a:pPr>
            <a:endParaRPr lang="en-US" altLang="en-US" dirty="0"/>
          </a:p>
          <a:p>
            <a:endParaRPr lang="en-US" dirty="0"/>
          </a:p>
        </p:txBody>
      </p:sp>
    </p:spTree>
    <p:extLst>
      <p:ext uri="{BB962C8B-B14F-4D97-AF65-F5344CB8AC3E}">
        <p14:creationId xmlns:p14="http://schemas.microsoft.com/office/powerpoint/2010/main" val="1787900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Applying cold compresses</a:t>
            </a:r>
            <a:endParaRPr lang="en-US" dirty="0"/>
          </a:p>
        </p:txBody>
      </p:sp>
      <p:sp>
        <p:nvSpPr>
          <p:cNvPr id="3" name="Content Placeholder 2"/>
          <p:cNvSpPr>
            <a:spLocks noGrp="1"/>
          </p:cNvSpPr>
          <p:nvPr>
            <p:ph idx="1"/>
          </p:nvPr>
        </p:nvSpPr>
        <p:spPr>
          <a:xfrm>
            <a:off x="1024128" y="1732547"/>
            <a:ext cx="9720071" cy="5125453"/>
          </a:xfrm>
        </p:spPr>
        <p:txBody>
          <a:bodyPr>
            <a:normAutofit fontScale="92500" lnSpcReduction="10000"/>
          </a:bodyPr>
          <a:lstStyle/>
          <a:p>
            <a:r>
              <a:rPr lang="en-US" altLang="en-US" i="1" dirty="0"/>
              <a:t>Equipment: basin filled with water and ice, two washcloths, disposable bed protector, towels</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the resident’s privacy with curtain, screen, or door</a:t>
            </a:r>
            <a:r>
              <a:rPr lang="en-US" altLang="en-US" dirty="0" smtClean="0"/>
              <a:t>.</a:t>
            </a:r>
          </a:p>
          <a:p>
            <a:pPr marL="128016" lvl="1" indent="0">
              <a:buNone/>
            </a:pPr>
            <a:r>
              <a:rPr lang="en-US" altLang="en-US" dirty="0" smtClean="0"/>
              <a:t>5.  Place </a:t>
            </a:r>
            <a:r>
              <a:rPr lang="en-US" altLang="en-US" dirty="0"/>
              <a:t>bed protector under area to be treated. Rinse washcloth in basin and wring out. Cover the area to be treated with a towel. Apply cold washcloth to the area as directed. Change washcloths often to keep area cold.</a:t>
            </a:r>
          </a:p>
          <a:p>
            <a:pPr marL="128016" lvl="1" indent="0">
              <a:buNone/>
            </a:pPr>
            <a:r>
              <a:rPr lang="en-US" altLang="en-US" dirty="0" smtClean="0"/>
              <a:t>6.  Check </a:t>
            </a:r>
            <a:r>
              <a:rPr lang="en-US" altLang="en-US" dirty="0"/>
              <a:t>the area after five minutes for blisters or pale, white, or gray skin. Stop treatment if resident complains of numbness or pain</a:t>
            </a:r>
            <a:r>
              <a:rPr lang="en-US" altLang="en-US" dirty="0" smtClean="0"/>
              <a:t>.</a:t>
            </a:r>
          </a:p>
          <a:p>
            <a:pPr lvl="1">
              <a:buFont typeface="Verdana" panose="020B0604030504040204" pitchFamily="34" charset="0"/>
              <a:buNone/>
            </a:pPr>
            <a:r>
              <a:rPr lang="en-US" altLang="en-US" dirty="0" smtClean="0"/>
              <a:t>7.  Remove </a:t>
            </a:r>
            <a:r>
              <a:rPr lang="en-US" altLang="en-US" dirty="0"/>
              <a:t>compresses after 20 minutes or as ordered in the care plan. Give resident towels as needed to dry the area.</a:t>
            </a:r>
          </a:p>
          <a:p>
            <a:pPr lvl="1">
              <a:buFont typeface="Verdana" panose="020B0604030504040204" pitchFamily="34" charset="0"/>
              <a:buNone/>
            </a:pPr>
            <a:r>
              <a:rPr lang="en-US" altLang="en-US" dirty="0" smtClean="0"/>
              <a:t>8.  Make </a:t>
            </a:r>
            <a:r>
              <a:rPr lang="en-US" altLang="en-US" dirty="0"/>
              <a:t>resident comfortable. </a:t>
            </a:r>
          </a:p>
          <a:p>
            <a:pPr lvl="1">
              <a:buFont typeface="Verdana" panose="020B0604030504040204" pitchFamily="34" charset="0"/>
              <a:buNone/>
            </a:pPr>
            <a:r>
              <a:rPr lang="en-US" altLang="en-US" dirty="0" smtClean="0"/>
              <a:t>9.  Place </a:t>
            </a:r>
            <a:r>
              <a:rPr lang="en-US" altLang="en-US" dirty="0"/>
              <a:t>towels in proper container. Empty, clean, and store basin. </a:t>
            </a:r>
          </a:p>
          <a:p>
            <a:pPr lvl="1">
              <a:buFont typeface="Verdana" panose="020B0604030504040204" pitchFamily="34" charset="0"/>
              <a:buNone/>
            </a:pPr>
            <a:r>
              <a:rPr lang="en-US" altLang="en-US" dirty="0" smtClean="0"/>
              <a:t>10.  Place </a:t>
            </a:r>
            <a:r>
              <a:rPr lang="en-US" altLang="en-US" dirty="0"/>
              <a:t>call light within resident’s reach.</a:t>
            </a:r>
          </a:p>
          <a:p>
            <a:pPr lvl="1">
              <a:buFont typeface="Verdana" panose="020B0604030504040204" pitchFamily="34" charset="0"/>
              <a:buNone/>
            </a:pPr>
            <a:r>
              <a:rPr lang="en-US" altLang="en-US" dirty="0" smtClean="0"/>
              <a:t>11.  Wash </a:t>
            </a:r>
            <a:r>
              <a:rPr lang="en-US" altLang="en-US" dirty="0"/>
              <a:t>your hands.</a:t>
            </a:r>
          </a:p>
          <a:p>
            <a:pPr lvl="1">
              <a:buFont typeface="Verdana" panose="020B0604030504040204" pitchFamily="34" charset="0"/>
              <a:buNone/>
            </a:pPr>
            <a:r>
              <a:rPr lang="en-US" altLang="en-US" dirty="0" smtClean="0"/>
              <a:t>12.  Report </a:t>
            </a:r>
            <a:r>
              <a:rPr lang="en-US" altLang="en-US" dirty="0"/>
              <a:t>any changes in resident to the nurse.</a:t>
            </a:r>
          </a:p>
          <a:p>
            <a:pPr lvl="1">
              <a:buFont typeface="Verdana" panose="020B0604030504040204" pitchFamily="34" charset="0"/>
              <a:buNone/>
            </a:pPr>
            <a:r>
              <a:rPr lang="en-US" altLang="en-US" dirty="0" smtClean="0"/>
              <a:t>13.  Document </a:t>
            </a:r>
            <a:r>
              <a:rPr lang="en-US" altLang="en-US" dirty="0"/>
              <a:t>procedure using facility guidelines.</a:t>
            </a:r>
          </a:p>
          <a:p>
            <a:pPr marL="470916" lvl="1" indent="-342900">
              <a:buFont typeface="Verdana" panose="020B0604030504040204" pitchFamily="34" charset="0"/>
              <a:buAutoNum type="arabicPeriod" startAt="6"/>
            </a:pPr>
            <a:endParaRPr lang="en-US" altLang="en-US" dirty="0"/>
          </a:p>
          <a:p>
            <a:pPr marL="470916" lvl="1" indent="-342900">
              <a:buFont typeface="Verdana" panose="020B0604030504040204" pitchFamily="34" charset="0"/>
              <a:buAutoNum type="arabicPeriod" startAt="4"/>
            </a:pPr>
            <a:endParaRPr lang="en-US" altLang="en-US" dirty="0"/>
          </a:p>
          <a:p>
            <a:endParaRPr lang="en-US" dirty="0"/>
          </a:p>
        </p:txBody>
      </p:sp>
    </p:spTree>
    <p:extLst>
      <p:ext uri="{BB962C8B-B14F-4D97-AF65-F5344CB8AC3E}">
        <p14:creationId xmlns:p14="http://schemas.microsoft.com/office/powerpoint/2010/main" val="3377817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changing a dry dressing using non-sterile technique</a:t>
            </a:r>
            <a:endParaRPr lang="en-US" dirty="0"/>
          </a:p>
        </p:txBody>
      </p:sp>
      <p:sp>
        <p:nvSpPr>
          <p:cNvPr id="3" name="Content Placeholder 2"/>
          <p:cNvSpPr>
            <a:spLocks noGrp="1"/>
          </p:cNvSpPr>
          <p:nvPr>
            <p:ph idx="1"/>
          </p:nvPr>
        </p:nvSpPr>
        <p:spPr>
          <a:xfrm>
            <a:off x="1024128" y="2084832"/>
            <a:ext cx="9720071" cy="4773168"/>
          </a:xfrm>
        </p:spPr>
        <p:txBody>
          <a:bodyPr>
            <a:normAutofit fontScale="85000" lnSpcReduction="20000"/>
          </a:bodyPr>
          <a:lstStyle/>
          <a:p>
            <a:r>
              <a:rPr lang="en-US" altLang="en-US" i="1" dirty="0"/>
              <a:t>Equipment: package of square gauze dressings, adhesive tape, scissors, 2 pairs of gloves</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resident’s privacy with curtain, screen, or door.</a:t>
            </a:r>
          </a:p>
          <a:p>
            <a:pPr lvl="1">
              <a:buFont typeface="Verdana" panose="020B0604030504040204" pitchFamily="34" charset="0"/>
              <a:buNone/>
            </a:pPr>
            <a:r>
              <a:rPr lang="en-US" altLang="en-US" dirty="0" smtClean="0"/>
              <a:t>5.  With </a:t>
            </a:r>
            <a:r>
              <a:rPr lang="en-US" altLang="en-US" dirty="0"/>
              <a:t>scissors, cut pieces of tape long enough to secure the dressing. Hang tape on the edge of a table within reach. Open the four-inch gauze square package without touching the gauze. Place the opened package on a flat surface.</a:t>
            </a:r>
          </a:p>
          <a:p>
            <a:pPr marL="128016" lvl="1" indent="0">
              <a:buNone/>
            </a:pPr>
            <a:r>
              <a:rPr lang="en-US" altLang="en-US" dirty="0" smtClean="0"/>
              <a:t>6.  Put </a:t>
            </a:r>
            <a:r>
              <a:rPr lang="en-US" altLang="en-US" dirty="0"/>
              <a:t>on gloves</a:t>
            </a:r>
            <a:r>
              <a:rPr lang="en-US" altLang="en-US" dirty="0" smtClean="0"/>
              <a:t>.</a:t>
            </a:r>
          </a:p>
          <a:p>
            <a:pPr lvl="1">
              <a:buFont typeface="Verdana" panose="020B0604030504040204" pitchFamily="34" charset="0"/>
              <a:buNone/>
            </a:pPr>
            <a:r>
              <a:rPr lang="en-US" altLang="en-US" dirty="0" smtClean="0"/>
              <a:t>7.  Remove </a:t>
            </a:r>
            <a:r>
              <a:rPr lang="en-US" altLang="en-US" dirty="0"/>
              <a:t>soiled dressing by gently peeling tape toward the wound. Lift dressing off the wound. Do not drag it over the wound. Observe the dressing for any odor or drainage. Notice the color and size of the wound. Dispose of used dressing in proper container. </a:t>
            </a:r>
          </a:p>
          <a:p>
            <a:pPr marL="128016" lvl="1" indent="0">
              <a:buNone/>
            </a:pPr>
            <a:r>
              <a:rPr lang="en-US" altLang="en-US" dirty="0" smtClean="0"/>
              <a:t>8.  Remove </a:t>
            </a:r>
            <a:r>
              <a:rPr lang="en-US" altLang="en-US" dirty="0"/>
              <a:t>and discard gloves. Wash your hands</a:t>
            </a:r>
            <a:r>
              <a:rPr lang="en-US" altLang="en-US" dirty="0" smtClean="0"/>
              <a:t>.</a:t>
            </a:r>
          </a:p>
          <a:p>
            <a:pPr marL="128016" lvl="1" indent="0">
              <a:buNone/>
            </a:pPr>
            <a:r>
              <a:rPr lang="en-US" altLang="en-US" dirty="0" smtClean="0"/>
              <a:t>9.  Put </a:t>
            </a:r>
            <a:r>
              <a:rPr lang="en-US" altLang="en-US" dirty="0"/>
              <a:t>on new gloves. Touching only outer edges of new four-inch gauze, remove it from the package. Apply it to the wound. Tape gauze in place. Secure it firmly.</a:t>
            </a:r>
          </a:p>
          <a:p>
            <a:pPr lvl="1">
              <a:buFont typeface="Verdana" panose="020B0604030504040204" pitchFamily="34" charset="0"/>
              <a:buNone/>
            </a:pPr>
            <a:r>
              <a:rPr lang="en-US" altLang="en-US" dirty="0" smtClean="0"/>
              <a:t>10.  Discard </a:t>
            </a:r>
            <a:r>
              <a:rPr lang="en-US" altLang="en-US" dirty="0"/>
              <a:t>supplies.</a:t>
            </a:r>
          </a:p>
          <a:p>
            <a:pPr lvl="1">
              <a:buFont typeface="Verdana" panose="020B0604030504040204" pitchFamily="34" charset="0"/>
              <a:buNone/>
            </a:pPr>
            <a:r>
              <a:rPr lang="en-US" altLang="en-US" dirty="0" smtClean="0"/>
              <a:t>11.  Remove </a:t>
            </a:r>
            <a:r>
              <a:rPr lang="en-US" altLang="en-US" dirty="0"/>
              <a:t>and discard gloves.</a:t>
            </a:r>
          </a:p>
          <a:p>
            <a:pPr lvl="1">
              <a:buFont typeface="Verdana" panose="020B0604030504040204" pitchFamily="34" charset="0"/>
              <a:buNone/>
            </a:pPr>
            <a:r>
              <a:rPr lang="en-US" altLang="en-US" dirty="0" smtClean="0"/>
              <a:t>12.  Wash </a:t>
            </a:r>
            <a:r>
              <a:rPr lang="en-US" altLang="en-US" dirty="0"/>
              <a:t>your hands.</a:t>
            </a:r>
          </a:p>
          <a:p>
            <a:pPr lvl="1">
              <a:buFont typeface="Verdana" panose="020B0604030504040204" pitchFamily="34" charset="0"/>
              <a:buNone/>
            </a:pPr>
            <a:r>
              <a:rPr lang="en-US" altLang="en-US" dirty="0" smtClean="0"/>
              <a:t>13.  Make </a:t>
            </a:r>
            <a:r>
              <a:rPr lang="en-US" altLang="en-US" dirty="0"/>
              <a:t>resident comfortable. </a:t>
            </a:r>
          </a:p>
          <a:p>
            <a:pPr marL="128016" lvl="1" indent="0">
              <a:buNone/>
            </a:pPr>
            <a:r>
              <a:rPr lang="en-US" altLang="en-US" dirty="0" smtClean="0"/>
              <a:t>14.  Place </a:t>
            </a:r>
            <a:r>
              <a:rPr lang="en-US" altLang="en-US" dirty="0"/>
              <a:t>call light within resident’s reach</a:t>
            </a:r>
            <a:r>
              <a:rPr lang="en-US" altLang="en-US" dirty="0" smtClean="0"/>
              <a:t>.</a:t>
            </a:r>
          </a:p>
          <a:p>
            <a:pPr marL="128016" lvl="1" indent="0">
              <a:buNone/>
            </a:pPr>
            <a:r>
              <a:rPr lang="en-US" altLang="en-US" dirty="0" smtClean="0"/>
              <a:t>15.  Report </a:t>
            </a:r>
            <a:r>
              <a:rPr lang="en-US" altLang="en-US" dirty="0"/>
              <a:t>any changes in resident to the nurse.</a:t>
            </a:r>
          </a:p>
          <a:p>
            <a:pPr lvl="1">
              <a:buFont typeface="Verdana" panose="020B0604030504040204" pitchFamily="34" charset="0"/>
              <a:buNone/>
            </a:pPr>
            <a:r>
              <a:rPr lang="en-US" altLang="en-US" dirty="0" smtClean="0"/>
              <a:t>16.  Document </a:t>
            </a:r>
            <a:r>
              <a:rPr lang="en-US" altLang="en-US" dirty="0"/>
              <a:t>procedure using facility guidelines.</a:t>
            </a:r>
          </a:p>
          <a:p>
            <a:pPr marL="470916" lvl="1" indent="-342900">
              <a:buFont typeface="Verdana" panose="020B0604030504040204" pitchFamily="34" charset="0"/>
              <a:buAutoNum type="arabicPeriod" startAt="14"/>
            </a:pPr>
            <a:endParaRPr lang="en-US" altLang="en-US" dirty="0"/>
          </a:p>
          <a:p>
            <a:pPr marL="470916" lvl="1" indent="-342900">
              <a:buFont typeface="Verdana" panose="020B0604030504040204" pitchFamily="34" charset="0"/>
              <a:buAutoNum type="arabicPeriod" startAt="8"/>
            </a:pPr>
            <a:endParaRPr lang="en-US" altLang="en-US" dirty="0"/>
          </a:p>
          <a:p>
            <a:pPr marL="470916" lvl="1" indent="-342900">
              <a:buFont typeface="Verdana" panose="020B0604030504040204" pitchFamily="34" charset="0"/>
              <a:buAutoNum type="arabicPeriod" startAt="6"/>
            </a:pPr>
            <a:endParaRPr lang="en-US" altLang="en-US" dirty="0"/>
          </a:p>
          <a:p>
            <a:endParaRPr lang="en-US" dirty="0"/>
          </a:p>
        </p:txBody>
      </p:sp>
    </p:spTree>
    <p:extLst>
      <p:ext uri="{BB962C8B-B14F-4D97-AF65-F5344CB8AC3E}">
        <p14:creationId xmlns:p14="http://schemas.microsoft.com/office/powerpoint/2010/main" val="2542657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elastic bandages</a:t>
            </a:r>
            <a:endParaRPr lang="en-US" dirty="0"/>
          </a:p>
        </p:txBody>
      </p:sp>
      <p:sp>
        <p:nvSpPr>
          <p:cNvPr id="3" name="Content Placeholder 2"/>
          <p:cNvSpPr>
            <a:spLocks noGrp="1"/>
          </p:cNvSpPr>
          <p:nvPr>
            <p:ph idx="1"/>
          </p:nvPr>
        </p:nvSpPr>
        <p:spPr/>
        <p:txBody>
          <a:bodyPr/>
          <a:lstStyle/>
          <a:p>
            <a:r>
              <a:rPr lang="en-US" dirty="0" smtClean="0"/>
              <a:t>Important points regarding elastic bandages</a:t>
            </a:r>
          </a:p>
          <a:p>
            <a:r>
              <a:rPr lang="en-US" dirty="0" smtClean="0"/>
              <a:t>Guidelines for elastic bandages</a:t>
            </a:r>
            <a:endParaRPr lang="en-US" dirty="0"/>
          </a:p>
        </p:txBody>
      </p:sp>
      <p:pic>
        <p:nvPicPr>
          <p:cNvPr id="7170" name="Picture 2" descr="https://upload.wikimedia.org/wikipedia/commons/3/30/Bandage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026" y="2003980"/>
            <a:ext cx="2989173"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95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assisting in changing clothes for a resident who has an iv</a:t>
            </a:r>
            <a:endParaRPr lang="en-US" dirty="0"/>
          </a:p>
        </p:txBody>
      </p:sp>
      <p:sp>
        <p:nvSpPr>
          <p:cNvPr id="3" name="Content Placeholder 2"/>
          <p:cNvSpPr>
            <a:spLocks noGrp="1"/>
          </p:cNvSpPr>
          <p:nvPr>
            <p:ph idx="1"/>
          </p:nvPr>
        </p:nvSpPr>
        <p:spPr>
          <a:xfrm>
            <a:off x="1024128" y="2286000"/>
            <a:ext cx="9720071" cy="4355432"/>
          </a:xfrm>
        </p:spPr>
        <p:txBody>
          <a:bodyPr>
            <a:normAutofit/>
          </a:bodyPr>
          <a:lstStyle/>
          <a:p>
            <a:pPr lvl="1">
              <a:buFont typeface="Verdana" panose="020B0604030504040204" pitchFamily="34" charset="0"/>
              <a:buNone/>
            </a:pPr>
            <a:r>
              <a:rPr lang="en-US" altLang="en-US" i="1" dirty="0"/>
              <a:t>Equipment: clean clothes</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lvl="1">
              <a:buFont typeface="Verdana" panose="020B0604030504040204" pitchFamily="34" charset="0"/>
              <a:buNone/>
            </a:pPr>
            <a:r>
              <a:rPr lang="en-US" altLang="en-US" dirty="0" smtClean="0"/>
              <a:t>4.  Provide </a:t>
            </a:r>
            <a:r>
              <a:rPr lang="en-US" altLang="en-US" dirty="0"/>
              <a:t>for resident’s privacy with curtain, screen, or door.</a:t>
            </a:r>
          </a:p>
          <a:p>
            <a:pPr marL="128016" lvl="1" indent="0">
              <a:buNone/>
            </a:pPr>
            <a:r>
              <a:rPr lang="en-US" altLang="en-US" dirty="0" smtClean="0"/>
              <a:t>5.  Adjust </a:t>
            </a:r>
            <a:r>
              <a:rPr lang="en-US" altLang="en-US" dirty="0"/>
              <a:t>bed to lowest position. Lock bed wheels.</a:t>
            </a:r>
          </a:p>
          <a:p>
            <a:pPr marL="128016" lvl="1" indent="0">
              <a:buNone/>
            </a:pPr>
            <a:r>
              <a:rPr lang="en-US" altLang="en-US" dirty="0" smtClean="0"/>
              <a:t>6.  Assist </a:t>
            </a:r>
            <a:r>
              <a:rPr lang="en-US" altLang="en-US" dirty="0"/>
              <a:t>resident to sitting position with feet flat on the floor</a:t>
            </a:r>
            <a:r>
              <a:rPr lang="en-US" altLang="en-US" dirty="0" smtClean="0"/>
              <a:t>.</a:t>
            </a:r>
          </a:p>
          <a:p>
            <a:pPr marL="128016" lvl="1" indent="0">
              <a:buNone/>
            </a:pPr>
            <a:r>
              <a:rPr lang="en-US" altLang="en-US" dirty="0" smtClean="0"/>
              <a:t> 7.  Ask </a:t>
            </a:r>
            <a:r>
              <a:rPr lang="en-US" altLang="en-US" dirty="0"/>
              <a:t>the resident to remove the arm without the IV from clothing. Assist as necessary.</a:t>
            </a:r>
          </a:p>
          <a:p>
            <a:pPr marL="128016" lvl="1" indent="0">
              <a:buNone/>
            </a:pPr>
            <a:r>
              <a:rPr lang="en-US" altLang="en-US" dirty="0" smtClean="0"/>
              <a:t>8.  Help </a:t>
            </a:r>
            <a:r>
              <a:rPr lang="en-US" altLang="en-US" dirty="0"/>
              <a:t>the resident gather the clothing on the arm with the IV. Carefully lift the clothing over the IV site and move it up the tubing toward the IV bag.</a:t>
            </a:r>
          </a:p>
          <a:p>
            <a:pPr marL="128016" lvl="1" indent="0">
              <a:buNone/>
            </a:pPr>
            <a:r>
              <a:rPr lang="en-US" altLang="en-US" dirty="0" smtClean="0"/>
              <a:t>9.  Lift </a:t>
            </a:r>
            <a:r>
              <a:rPr lang="en-US" altLang="en-US" dirty="0"/>
              <a:t>the IV bag off of its pole, keeping it higher than the IV site. Carefully slide clothing over the bag. Place bag back on the pole.</a:t>
            </a:r>
          </a:p>
          <a:p>
            <a:pPr lvl="1">
              <a:buFont typeface="Verdana" panose="020B0604030504040204" pitchFamily="34" charset="0"/>
              <a:buAutoNum type="arabicPeriod" startAt="5"/>
            </a:pPr>
            <a:endParaRPr lang="en-US" altLang="en-US" dirty="0" smtClean="0"/>
          </a:p>
          <a:p>
            <a:endParaRPr lang="en-US" dirty="0"/>
          </a:p>
        </p:txBody>
      </p:sp>
      <p:pic>
        <p:nvPicPr>
          <p:cNvPr id="4" name="Picture 3" descr="C:\Users\TCastillo\Dropbox\Editorial\Combo 2\IG\PPT\Procs\14\IVdressing-1-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8578" y="1335024"/>
            <a:ext cx="237124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370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assisting in changing clothes for a resident who has an </a:t>
            </a:r>
            <a:r>
              <a:rPr lang="en-US" dirty="0" smtClean="0"/>
              <a:t>iv (continued)</a:t>
            </a:r>
            <a:endParaRPr lang="en-US" dirty="0"/>
          </a:p>
        </p:txBody>
      </p:sp>
      <p:sp>
        <p:nvSpPr>
          <p:cNvPr id="3" name="Content Placeholder 2"/>
          <p:cNvSpPr>
            <a:spLocks noGrp="1"/>
          </p:cNvSpPr>
          <p:nvPr>
            <p:ph idx="1"/>
          </p:nvPr>
        </p:nvSpPr>
        <p:spPr>
          <a:xfrm>
            <a:off x="1024128" y="1900989"/>
            <a:ext cx="9720071" cy="4957011"/>
          </a:xfrm>
        </p:spPr>
        <p:txBody>
          <a:bodyPr>
            <a:normAutofit/>
          </a:bodyPr>
          <a:lstStyle/>
          <a:p>
            <a:pPr lvl="1">
              <a:buFont typeface="Verdana" panose="020B0604030504040204" pitchFamily="34" charset="0"/>
              <a:buNone/>
            </a:pPr>
            <a:r>
              <a:rPr lang="en-US" altLang="en-US" dirty="0" smtClean="0"/>
              <a:t>10.  Set </a:t>
            </a:r>
            <a:r>
              <a:rPr lang="en-US" altLang="en-US" dirty="0"/>
              <a:t>the used clothing aside to be placed with soiled laundry.</a:t>
            </a:r>
          </a:p>
          <a:p>
            <a:pPr lvl="1">
              <a:buFont typeface="Verdana" panose="020B0604030504040204" pitchFamily="34" charset="0"/>
              <a:buNone/>
            </a:pPr>
            <a:r>
              <a:rPr lang="en-US" altLang="en-US" dirty="0" smtClean="0"/>
              <a:t>11.  Gather </a:t>
            </a:r>
            <a:r>
              <a:rPr lang="en-US" altLang="en-US" dirty="0"/>
              <a:t>the sleeve of the clean clothing.</a:t>
            </a:r>
          </a:p>
          <a:p>
            <a:pPr marL="128016" lvl="1" indent="0">
              <a:buNone/>
            </a:pPr>
            <a:r>
              <a:rPr lang="en-US" altLang="en-US" dirty="0" smtClean="0"/>
              <a:t>12.  Lift </a:t>
            </a:r>
            <a:r>
              <a:rPr lang="en-US" altLang="en-US" dirty="0"/>
              <a:t>the IV bag off its pole and, keeping it higher than the IV site, carefully slide the clothing over the bag. Place the IV bag back on the pole.</a:t>
            </a:r>
          </a:p>
          <a:p>
            <a:pPr marL="128016" lvl="1" indent="0">
              <a:buNone/>
            </a:pPr>
            <a:r>
              <a:rPr lang="en-US" altLang="en-US" dirty="0" smtClean="0"/>
              <a:t>13.  Carefully </a:t>
            </a:r>
            <a:r>
              <a:rPr lang="en-US" altLang="en-US" dirty="0"/>
              <a:t>move the clean clothing down the IV tubing, over the IV site, and onto the resident’s arm</a:t>
            </a:r>
            <a:r>
              <a:rPr lang="en-US" altLang="en-US" dirty="0" smtClean="0"/>
              <a:t>.</a:t>
            </a:r>
          </a:p>
          <a:p>
            <a:pPr lvl="1">
              <a:buFont typeface="Verdana" panose="020B0604030504040204" pitchFamily="34" charset="0"/>
              <a:buNone/>
            </a:pPr>
            <a:r>
              <a:rPr lang="en-US" altLang="en-US" dirty="0" smtClean="0"/>
              <a:t>14.  Have </a:t>
            </a:r>
            <a:r>
              <a:rPr lang="en-US" altLang="en-US" dirty="0"/>
              <a:t>the resident put her other arm in the clothing. Assist as necessary.</a:t>
            </a:r>
          </a:p>
          <a:p>
            <a:pPr marL="128016" lvl="1" indent="0">
              <a:buNone/>
            </a:pPr>
            <a:r>
              <a:rPr lang="en-US" altLang="en-US" dirty="0" smtClean="0"/>
              <a:t>15.  Check </a:t>
            </a:r>
            <a:r>
              <a:rPr lang="en-US" altLang="en-US" dirty="0"/>
              <a:t>that the IV is dripping properly. Make sure none of the tubing is dislodged and that the IV site dressing is in place. Make sure tubing is not kinked after you are finished.</a:t>
            </a:r>
          </a:p>
          <a:p>
            <a:pPr lvl="1">
              <a:buFont typeface="Verdana" panose="020B0604030504040204" pitchFamily="34" charset="0"/>
              <a:buNone/>
            </a:pPr>
            <a:r>
              <a:rPr lang="en-US" altLang="en-US" dirty="0" smtClean="0"/>
              <a:t>16.  Assist </a:t>
            </a:r>
            <a:r>
              <a:rPr lang="en-US" altLang="en-US" dirty="0"/>
              <a:t>the resident with changing the rest of her clothing as necessary.</a:t>
            </a:r>
          </a:p>
          <a:p>
            <a:pPr lvl="1">
              <a:buFont typeface="Verdana" panose="020B0604030504040204" pitchFamily="34" charset="0"/>
              <a:buNone/>
            </a:pPr>
            <a:r>
              <a:rPr lang="en-US" altLang="en-US" dirty="0" smtClean="0"/>
              <a:t>17.  Place </a:t>
            </a:r>
            <a:r>
              <a:rPr lang="en-US" altLang="en-US" dirty="0"/>
              <a:t>soiled clothes in proper container.</a:t>
            </a:r>
          </a:p>
          <a:p>
            <a:pPr lvl="1">
              <a:buFont typeface="Verdana" panose="020B0604030504040204" pitchFamily="34" charset="0"/>
              <a:buNone/>
            </a:pPr>
            <a:r>
              <a:rPr lang="en-US" altLang="en-US" dirty="0" smtClean="0"/>
              <a:t>18.  Make </a:t>
            </a:r>
            <a:r>
              <a:rPr lang="en-US" altLang="en-US" dirty="0"/>
              <a:t>resident comfortable. </a:t>
            </a:r>
          </a:p>
          <a:p>
            <a:pPr lvl="1">
              <a:buFont typeface="Verdana" panose="020B0604030504040204" pitchFamily="34" charset="0"/>
              <a:buNone/>
            </a:pPr>
            <a:r>
              <a:rPr lang="en-US" altLang="en-US" dirty="0" smtClean="0"/>
              <a:t>19.  Place </a:t>
            </a:r>
            <a:r>
              <a:rPr lang="en-US" altLang="en-US" dirty="0"/>
              <a:t>call light within resident’s reach. </a:t>
            </a:r>
          </a:p>
          <a:p>
            <a:pPr lvl="1">
              <a:buFont typeface="Verdana" panose="020B0604030504040204" pitchFamily="34" charset="0"/>
              <a:buNone/>
            </a:pPr>
            <a:r>
              <a:rPr lang="en-US" altLang="en-US" dirty="0" smtClean="0"/>
              <a:t>20.  Wash </a:t>
            </a:r>
            <a:r>
              <a:rPr lang="en-US" altLang="en-US" dirty="0"/>
              <a:t>your hands.</a:t>
            </a:r>
          </a:p>
          <a:p>
            <a:pPr lvl="1">
              <a:buFont typeface="Verdana" panose="020B0604030504040204" pitchFamily="34" charset="0"/>
              <a:buNone/>
            </a:pPr>
            <a:r>
              <a:rPr lang="en-US" altLang="en-US" dirty="0" smtClean="0"/>
              <a:t>21.  Report </a:t>
            </a:r>
            <a:r>
              <a:rPr lang="en-US" altLang="en-US" dirty="0"/>
              <a:t>any changes in resident to the nurse.</a:t>
            </a:r>
          </a:p>
          <a:p>
            <a:pPr lvl="1">
              <a:buFont typeface="Verdana" panose="020B0604030504040204" pitchFamily="34" charset="0"/>
              <a:buNone/>
            </a:pPr>
            <a:r>
              <a:rPr lang="en-US" altLang="en-US" dirty="0" smtClean="0"/>
              <a:t>22.  Document </a:t>
            </a:r>
            <a:r>
              <a:rPr lang="en-US" altLang="en-US" dirty="0"/>
              <a:t>procedure using facility guidelines.</a:t>
            </a:r>
          </a:p>
          <a:p>
            <a:pPr lvl="1">
              <a:buFont typeface="Verdana" panose="020B0604030504040204" pitchFamily="34" charset="0"/>
              <a:buAutoNum type="arabicPeriod" startAt="12"/>
            </a:pPr>
            <a:endParaRPr lang="en-US" altLang="en-US" dirty="0"/>
          </a:p>
          <a:p>
            <a:endParaRPr lang="en-US" dirty="0"/>
          </a:p>
        </p:txBody>
      </p:sp>
      <p:pic>
        <p:nvPicPr>
          <p:cNvPr id="4" name="Picture 2" descr="C:\Users\TCastillo\Dropbox\Editorial\Combo 2\IG\PPT\Procs\14\IVdressing-2-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6891" y="4206240"/>
            <a:ext cx="3345109"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928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Oxygen therapy</a:t>
            </a:r>
            <a:endParaRPr lang="en-US" dirty="0"/>
          </a:p>
        </p:txBody>
      </p:sp>
      <p:sp>
        <p:nvSpPr>
          <p:cNvPr id="4" name="Content Placeholder 3"/>
          <p:cNvSpPr>
            <a:spLocks noGrp="1"/>
          </p:cNvSpPr>
          <p:nvPr>
            <p:ph sz="half" idx="1"/>
          </p:nvPr>
        </p:nvSpPr>
        <p:spPr/>
        <p:txBody>
          <a:bodyPr/>
          <a:lstStyle/>
          <a:p>
            <a:r>
              <a:rPr lang="en-US" dirty="0" smtClean="0"/>
              <a:t>Oxygen therapy</a:t>
            </a:r>
          </a:p>
          <a:p>
            <a:r>
              <a:rPr lang="en-US" dirty="0" smtClean="0"/>
              <a:t>Oxygen concentrator</a:t>
            </a:r>
          </a:p>
          <a:p>
            <a:r>
              <a:rPr lang="en-US" dirty="0" smtClean="0"/>
              <a:t>Nasal cannula</a:t>
            </a:r>
          </a:p>
          <a:p>
            <a:r>
              <a:rPr lang="en-US" dirty="0" smtClean="0"/>
              <a:t>Oxygen tank guidelines</a:t>
            </a:r>
          </a:p>
          <a:p>
            <a:r>
              <a:rPr lang="en-US" dirty="0" smtClean="0"/>
              <a:t>Liquid oxygen guidelines</a:t>
            </a:r>
          </a:p>
          <a:p>
            <a:r>
              <a:rPr lang="en-US" dirty="0" smtClean="0"/>
              <a:t>Oxygen concentrator guidelines</a:t>
            </a:r>
          </a:p>
          <a:p>
            <a:endParaRPr lang="en-US"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117834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lnSpcReduction="10000"/>
          </a:bodyPr>
          <a:lstStyle/>
          <a:p>
            <a:r>
              <a:rPr lang="en-US" dirty="0"/>
              <a:t>Explain the importance of monitoring vital signs</a:t>
            </a:r>
          </a:p>
          <a:p>
            <a:r>
              <a:rPr lang="en-US" dirty="0"/>
              <a:t>List guidelines for measuring body temperature</a:t>
            </a:r>
          </a:p>
          <a:p>
            <a:r>
              <a:rPr lang="en-US" dirty="0"/>
              <a:t>List guidelines for measuring pulse and respirations</a:t>
            </a:r>
          </a:p>
          <a:p>
            <a:r>
              <a:rPr lang="en-US" dirty="0"/>
              <a:t>Explain guidelines for measuring blood pressure</a:t>
            </a:r>
          </a:p>
          <a:p>
            <a:r>
              <a:rPr lang="en-US" dirty="0"/>
              <a:t>Describe guidelines for pain management</a:t>
            </a:r>
          </a:p>
          <a:p>
            <a:r>
              <a:rPr lang="en-US" dirty="0"/>
              <a:t>Explain the benefits of warm and cold applications</a:t>
            </a:r>
          </a:p>
          <a:p>
            <a:r>
              <a:rPr lang="en-US" dirty="0"/>
              <a:t>Discuss non-sterile and sterile dressings</a:t>
            </a:r>
          </a:p>
          <a:p>
            <a:r>
              <a:rPr lang="en-US" dirty="0"/>
              <a:t>Discuss guidelines for elastic bandages</a:t>
            </a:r>
          </a:p>
          <a:p>
            <a:r>
              <a:rPr lang="en-US" dirty="0"/>
              <a:t>List care guidelines for a resident who has an IV</a:t>
            </a:r>
          </a:p>
          <a:p>
            <a:endParaRPr lang="en-US" dirty="0"/>
          </a:p>
        </p:txBody>
      </p:sp>
    </p:spTree>
    <p:extLst>
      <p:ext uri="{BB962C8B-B14F-4D97-AF65-F5344CB8AC3E}">
        <p14:creationId xmlns:p14="http://schemas.microsoft.com/office/powerpoint/2010/main" val="3395757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monitoring vital signs</a:t>
            </a:r>
            <a:endParaRPr lang="en-US" dirty="0"/>
          </a:p>
        </p:txBody>
      </p:sp>
      <p:sp>
        <p:nvSpPr>
          <p:cNvPr id="4" name="Content Placeholder 3"/>
          <p:cNvSpPr>
            <a:spLocks noGrp="1"/>
          </p:cNvSpPr>
          <p:nvPr>
            <p:ph sz="half" idx="1"/>
          </p:nvPr>
        </p:nvSpPr>
        <p:spPr/>
        <p:txBody>
          <a:bodyPr>
            <a:normAutofit fontScale="40000" lnSpcReduction="20000"/>
          </a:bodyPr>
          <a:lstStyle/>
          <a:p>
            <a:r>
              <a:rPr lang="en-US" dirty="0" smtClean="0"/>
              <a:t>Vital signs</a:t>
            </a:r>
          </a:p>
          <a:p>
            <a:r>
              <a:rPr lang="en-US" dirty="0" smtClean="0"/>
              <a:t>Things to report</a:t>
            </a:r>
          </a:p>
          <a:p>
            <a:r>
              <a:rPr lang="en-US" dirty="0" smtClean="0"/>
              <a:t>Normal Values</a:t>
            </a:r>
          </a:p>
          <a:p>
            <a:endParaRPr lang="en-US" dirty="0"/>
          </a:p>
        </p:txBody>
      </p:sp>
      <p:sp>
        <p:nvSpPr>
          <p:cNvPr id="5" name="Content Placeholder 4"/>
          <p:cNvSpPr>
            <a:spLocks noGrp="1"/>
          </p:cNvSpPr>
          <p:nvPr>
            <p:ph sz="half" idx="2"/>
          </p:nvPr>
        </p:nvSpPr>
        <p:spPr>
          <a:xfrm>
            <a:off x="5245769" y="1612232"/>
            <a:ext cx="6946232" cy="5077326"/>
          </a:xfrm>
        </p:spPr>
        <p:txBody>
          <a:bodyPr>
            <a:normAutofit fontScale="40000" lnSpcReduction="20000"/>
          </a:bodyPr>
          <a:lstStyle/>
          <a:p>
            <a:pPr marL="0" indent="0">
              <a:buFontTx/>
              <a:buNone/>
            </a:pPr>
            <a:r>
              <a:rPr lang="en-US" altLang="en-US" sz="2800" b="1" dirty="0"/>
              <a:t>Temp. Site		Fahrenheit		Celsius</a:t>
            </a:r>
            <a:endParaRPr lang="en-US" altLang="en-US" sz="2800" dirty="0"/>
          </a:p>
          <a:p>
            <a:pPr marL="0" indent="0">
              <a:buFontTx/>
              <a:buNone/>
            </a:pPr>
            <a:r>
              <a:rPr lang="en-US" altLang="en-US" sz="2800" dirty="0"/>
              <a:t>Mouth (oral)		97.6°–99.6°		36.5°–37.5°</a:t>
            </a:r>
          </a:p>
          <a:p>
            <a:pPr marL="0" indent="0">
              <a:buFontTx/>
              <a:buNone/>
            </a:pPr>
            <a:r>
              <a:rPr lang="en-US" altLang="en-US" sz="2800" dirty="0"/>
              <a:t>Rectum (rectal)		98.6°–100.6°		37.0°–38.1°</a:t>
            </a:r>
          </a:p>
          <a:p>
            <a:pPr marL="0" indent="0">
              <a:buFontTx/>
              <a:buNone/>
            </a:pPr>
            <a:r>
              <a:rPr lang="en-US" altLang="en-US" sz="2800" dirty="0"/>
              <a:t>Armpit (axilla)		96.6°–98.6°		36.0°–37.0°</a:t>
            </a:r>
          </a:p>
          <a:p>
            <a:pPr marL="0" indent="0">
              <a:buFontTx/>
              <a:buNone/>
            </a:pPr>
            <a:r>
              <a:rPr lang="en-US" altLang="en-US" sz="2800" dirty="0"/>
              <a:t>Ear (tympanic)		96.6°–99.7°		35.8°–37.6°</a:t>
            </a:r>
          </a:p>
          <a:p>
            <a:pPr marL="0" indent="0">
              <a:buFontTx/>
              <a:buNone/>
            </a:pPr>
            <a:r>
              <a:rPr lang="en-US" altLang="en-US" sz="2800" dirty="0"/>
              <a:t>Temporal Artery	</a:t>
            </a:r>
            <a:r>
              <a:rPr lang="en-US" altLang="en-US" sz="2800" dirty="0" smtClean="0"/>
              <a:t> 97.2</a:t>
            </a:r>
            <a:r>
              <a:rPr lang="en-US" altLang="en-US" sz="2800" dirty="0"/>
              <a:t>°–100.1°		36.2°–37.8°</a:t>
            </a:r>
          </a:p>
          <a:p>
            <a:pPr marL="0" indent="0">
              <a:buFontTx/>
              <a:buNone/>
            </a:pPr>
            <a:endParaRPr lang="en-US" altLang="en-US" sz="2800" dirty="0"/>
          </a:p>
          <a:p>
            <a:pPr marL="0" indent="0">
              <a:buFontTx/>
              <a:buNone/>
            </a:pPr>
            <a:r>
              <a:rPr lang="en-US" altLang="en-US" sz="2800" b="1" dirty="0"/>
              <a:t>Normal Pulse Rate:</a:t>
            </a:r>
            <a:r>
              <a:rPr lang="en-US" altLang="en-US" sz="2800" dirty="0"/>
              <a:t> 60–100 beats per minute</a:t>
            </a:r>
          </a:p>
          <a:p>
            <a:pPr marL="0" indent="0">
              <a:buFontTx/>
              <a:buNone/>
            </a:pPr>
            <a:r>
              <a:rPr lang="en-US" altLang="en-US" sz="2800" b="1" dirty="0"/>
              <a:t>Normal Respiratory Rate:</a:t>
            </a:r>
            <a:r>
              <a:rPr lang="en-US" altLang="en-US" sz="2800" dirty="0"/>
              <a:t> 12–20 respirations per minute</a:t>
            </a:r>
          </a:p>
          <a:p>
            <a:pPr marL="0" indent="0">
              <a:buFontTx/>
              <a:buNone/>
            </a:pPr>
            <a:endParaRPr lang="en-US" altLang="en-US" sz="2800" dirty="0"/>
          </a:p>
          <a:p>
            <a:pPr marL="0" indent="0">
              <a:buFontTx/>
              <a:buNone/>
            </a:pPr>
            <a:r>
              <a:rPr lang="en-US" altLang="en-US" sz="2800" b="1" dirty="0"/>
              <a:t>Blood Pressure</a:t>
            </a:r>
            <a:endParaRPr lang="en-US" altLang="en-US" sz="2800" dirty="0"/>
          </a:p>
          <a:p>
            <a:pPr marL="0" indent="0">
              <a:buFontTx/>
              <a:buNone/>
            </a:pPr>
            <a:r>
              <a:rPr lang="en-US" altLang="en-US" sz="2800" dirty="0"/>
              <a:t>Normal			Systolic 100–119</a:t>
            </a:r>
          </a:p>
          <a:p>
            <a:pPr marL="0" indent="0">
              <a:buFontTx/>
              <a:buNone/>
            </a:pPr>
            <a:r>
              <a:rPr lang="en-US" altLang="en-US" sz="2800" dirty="0"/>
              <a:t>			Diastolic 60–79</a:t>
            </a:r>
          </a:p>
          <a:p>
            <a:pPr marL="0" indent="0">
              <a:buFontTx/>
              <a:buNone/>
            </a:pPr>
            <a:r>
              <a:rPr lang="en-US" altLang="en-US" sz="2800" dirty="0"/>
              <a:t>Low 			Below 100/60</a:t>
            </a:r>
          </a:p>
          <a:p>
            <a:pPr marL="0" indent="0">
              <a:buFontTx/>
              <a:buNone/>
            </a:pPr>
            <a:r>
              <a:rPr lang="en-US" altLang="en-US" sz="2800" dirty="0" err="1"/>
              <a:t>Prehypertensive</a:t>
            </a:r>
            <a:r>
              <a:rPr lang="en-US" altLang="en-US" sz="2800" dirty="0"/>
              <a:t>	</a:t>
            </a:r>
            <a:r>
              <a:rPr lang="en-US" altLang="en-US" sz="2800" dirty="0" smtClean="0"/>
              <a:t>                                                     Systolic </a:t>
            </a:r>
            <a:r>
              <a:rPr lang="en-US" altLang="en-US" sz="2800" dirty="0"/>
              <a:t>120–139</a:t>
            </a:r>
          </a:p>
          <a:p>
            <a:pPr marL="0" indent="0">
              <a:buFontTx/>
              <a:buNone/>
            </a:pPr>
            <a:r>
              <a:rPr lang="en-US" altLang="en-US" sz="2800" dirty="0"/>
              <a:t>			Diastolic 80–89</a:t>
            </a:r>
          </a:p>
          <a:p>
            <a:pPr marL="0" indent="0">
              <a:buFontTx/>
              <a:buNone/>
            </a:pPr>
            <a:r>
              <a:rPr lang="en-US" altLang="en-US" sz="2800" dirty="0"/>
              <a:t>High			140/90 or above</a:t>
            </a:r>
          </a:p>
          <a:p>
            <a:endParaRPr lang="en-US" dirty="0"/>
          </a:p>
        </p:txBody>
      </p:sp>
    </p:spTree>
    <p:extLst>
      <p:ext uri="{BB962C8B-B14F-4D97-AF65-F5344CB8AC3E}">
        <p14:creationId xmlns:p14="http://schemas.microsoft.com/office/powerpoint/2010/main" val="151994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Measuring and recording an oral temperature</a:t>
            </a:r>
            <a:endParaRPr lang="en-US" dirty="0"/>
          </a:p>
        </p:txBody>
      </p:sp>
      <p:sp>
        <p:nvSpPr>
          <p:cNvPr id="5" name="Content Placeholder 4"/>
          <p:cNvSpPr>
            <a:spLocks noGrp="1"/>
          </p:cNvSpPr>
          <p:nvPr>
            <p:ph idx="1"/>
          </p:nvPr>
        </p:nvSpPr>
        <p:spPr/>
        <p:txBody>
          <a:bodyPr>
            <a:normAutofit fontScale="92500" lnSpcReduction="20000"/>
          </a:bodyPr>
          <a:lstStyle/>
          <a:p>
            <a:r>
              <a:rPr lang="en-US" altLang="en-US" dirty="0"/>
              <a:t>Do not take an oral temperature on a resident who has smoked, eaten or drunk fluids, chewed gum, or exercised in the last 10-20 minutes.</a:t>
            </a:r>
          </a:p>
          <a:p>
            <a:r>
              <a:rPr lang="en-US" altLang="en-US" i="1" dirty="0"/>
              <a:t>Equipment: clean mercury-free, digital, or electronic thermometer, gloves, disposable sheath/cover for thermometer, tissues, pen and paper</a:t>
            </a:r>
          </a:p>
          <a:p>
            <a:pPr lvl="1">
              <a:buFont typeface="Verdana" panose="020B0604030504040204" pitchFamily="34" charset="0"/>
              <a:buNone/>
            </a:pPr>
            <a:r>
              <a:rPr lang="en-US" altLang="en-US" dirty="0" smtClean="0"/>
              <a:t>1.  Identify </a:t>
            </a:r>
            <a:r>
              <a:rPr lang="en-US" altLang="en-US" dirty="0"/>
              <a:t>yourself by name. Identify the resident by name. </a:t>
            </a:r>
          </a:p>
          <a:p>
            <a:pPr marL="128016" lvl="1" inden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lvl="1">
              <a:buFont typeface="Verdana" panose="020B0604030504040204" pitchFamily="34" charset="0"/>
              <a:buNone/>
            </a:pPr>
            <a:r>
              <a:rPr lang="en-US" altLang="en-US" dirty="0" smtClean="0"/>
              <a:t>4.  Provide </a:t>
            </a:r>
            <a:r>
              <a:rPr lang="en-US" altLang="en-US" dirty="0"/>
              <a:t>for resident’s privacy with curtain, screen, or door.</a:t>
            </a:r>
          </a:p>
          <a:p>
            <a:pPr marL="128016" lvl="1" indent="0">
              <a:buNone/>
            </a:pPr>
            <a:r>
              <a:rPr lang="en-US" altLang="en-US" dirty="0" smtClean="0"/>
              <a:t>5.  Put </a:t>
            </a:r>
            <a:r>
              <a:rPr lang="en-US" altLang="en-US" dirty="0"/>
              <a:t>on gloves</a:t>
            </a:r>
            <a:r>
              <a:rPr lang="en-US" altLang="en-US" dirty="0" smtClean="0"/>
              <a:t>.</a:t>
            </a:r>
          </a:p>
          <a:p>
            <a:pPr marL="128016" lvl="1" indent="0">
              <a:buNone/>
            </a:pPr>
            <a:r>
              <a:rPr lang="en-US" altLang="en-US" dirty="0" smtClean="0"/>
              <a:t>6.  </a:t>
            </a:r>
            <a:r>
              <a:rPr lang="en-US" altLang="en-US" b="1" dirty="0" smtClean="0"/>
              <a:t>Mercury-free </a:t>
            </a:r>
            <a:r>
              <a:rPr lang="en-US" altLang="en-US" b="1" dirty="0"/>
              <a:t>thermometer</a:t>
            </a:r>
            <a:r>
              <a:rPr lang="en-US" altLang="en-US" dirty="0"/>
              <a:t>: Hold the thermometer by the stem. Before inserting it in the resident’s mouth, shake thermometer down to below the lowest number (at least below 96°F or 35°C). To shake the thermometer down, hold it at the end opposite the bulb with the thumb and two fingers. With a snapping motion of the wrist, shake the thermometer. Stand away from furniture and walls while doing so. </a:t>
            </a:r>
            <a:endParaRPr lang="en-US" altLang="en-US" dirty="0" smtClean="0"/>
          </a:p>
          <a:p>
            <a:pPr lvl="1">
              <a:buFont typeface="Verdana" panose="020B0604030504040204" pitchFamily="34" charset="0"/>
              <a:buNone/>
            </a:pPr>
            <a:r>
              <a:rPr lang="en-US" altLang="en-US" dirty="0"/>
              <a:t>	</a:t>
            </a:r>
            <a:r>
              <a:rPr lang="en-US" altLang="en-US" b="1" dirty="0"/>
              <a:t>Digital thermometer</a:t>
            </a:r>
            <a:r>
              <a:rPr lang="en-US" altLang="en-US" dirty="0"/>
              <a:t>: Put on the disposable sheath. Turn on thermometer and wait until </a:t>
            </a:r>
            <a:r>
              <a:rPr lang="en-US" altLang="en-US" i="1" dirty="0"/>
              <a:t>ready</a:t>
            </a:r>
            <a:r>
              <a:rPr lang="en-US" altLang="en-US" dirty="0"/>
              <a:t> sign appears. </a:t>
            </a:r>
          </a:p>
          <a:p>
            <a:pPr lvl="1">
              <a:buFont typeface="Verdana" panose="020B0604030504040204" pitchFamily="34" charset="0"/>
              <a:buNone/>
            </a:pPr>
            <a:r>
              <a:rPr lang="en-US" altLang="en-US" dirty="0"/>
              <a:t>	</a:t>
            </a:r>
            <a:r>
              <a:rPr lang="en-US" altLang="en-US" b="1" dirty="0"/>
              <a:t>Electronic thermometer</a:t>
            </a:r>
            <a:r>
              <a:rPr lang="en-US" altLang="en-US" dirty="0"/>
              <a:t>: Remove the probe from base unit. Put on probe cover.</a:t>
            </a:r>
          </a:p>
          <a:p>
            <a:pPr marL="470916" lvl="1" indent="-342900">
              <a:buFont typeface="Verdana" panose="020B0604030504040204" pitchFamily="34" charset="0"/>
              <a:buAutoNum type="arabicPeriod" startAt="5"/>
            </a:pPr>
            <a:endParaRPr lang="en-US" altLang="en-US" dirty="0"/>
          </a:p>
          <a:p>
            <a:pPr marL="470916" lvl="1" indent="-342900">
              <a:buFont typeface="Verdana" panose="020B0604030504040204" pitchFamily="34" charset="0"/>
              <a:buAutoNum type="arabicPeriod" startAt="5"/>
            </a:pPr>
            <a:endParaRPr lang="en-US" altLang="en-US" dirty="0" smtClean="0"/>
          </a:p>
        </p:txBody>
      </p:sp>
      <p:sp>
        <p:nvSpPr>
          <p:cNvPr id="6" name="TextBox 5"/>
          <p:cNvSpPr txBox="1"/>
          <p:nvPr/>
        </p:nvSpPr>
        <p:spPr>
          <a:xfrm>
            <a:off x="9160042" y="6309360"/>
            <a:ext cx="3031958" cy="369332"/>
          </a:xfrm>
          <a:prstGeom prst="rect">
            <a:avLst/>
          </a:prstGeom>
          <a:noFill/>
        </p:spPr>
        <p:txBody>
          <a:bodyPr wrap="square" rtlCol="0">
            <a:spAutoFit/>
          </a:bodyPr>
          <a:lstStyle/>
          <a:p>
            <a:r>
              <a:rPr lang="en-US" dirty="0" smtClean="0"/>
              <a:t>Continued on next slide</a:t>
            </a:r>
          </a:p>
        </p:txBody>
      </p:sp>
    </p:spTree>
    <p:extLst>
      <p:ext uri="{BB962C8B-B14F-4D97-AF65-F5344CB8AC3E}">
        <p14:creationId xmlns:p14="http://schemas.microsoft.com/office/powerpoint/2010/main" val="394122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Measuring and recording an oral </a:t>
            </a:r>
            <a:r>
              <a:rPr lang="en-US" dirty="0" smtClean="0"/>
              <a:t>temperature (Continued)</a:t>
            </a:r>
            <a:endParaRPr lang="en-US" dirty="0"/>
          </a:p>
        </p:txBody>
      </p:sp>
      <p:sp>
        <p:nvSpPr>
          <p:cNvPr id="5" name="Content Placeholder 4"/>
          <p:cNvSpPr>
            <a:spLocks noGrp="1"/>
          </p:cNvSpPr>
          <p:nvPr>
            <p:ph idx="1"/>
          </p:nvPr>
        </p:nvSpPr>
        <p:spPr>
          <a:xfrm>
            <a:off x="1024128" y="2084832"/>
            <a:ext cx="9720071" cy="4773168"/>
          </a:xfrm>
        </p:spPr>
        <p:txBody>
          <a:bodyPr>
            <a:normAutofit fontScale="77500" lnSpcReduction="20000"/>
          </a:bodyPr>
          <a:lstStyle/>
          <a:p>
            <a:pPr marL="91440" lvl="1" indent="-91440">
              <a:spcBef>
                <a:spcPts val="1200"/>
              </a:spcBef>
              <a:spcAft>
                <a:spcPts val="200"/>
              </a:spcAft>
              <a:buSzPct val="100000"/>
              <a:buFont typeface="Tw Cen MT" panose="020B0602020104020603" pitchFamily="34" charset="0"/>
              <a:buChar char=" "/>
            </a:pPr>
            <a:r>
              <a:rPr lang="en-US" altLang="en-US" dirty="0" smtClean="0"/>
              <a:t>7.  </a:t>
            </a:r>
            <a:r>
              <a:rPr lang="en-US" altLang="en-US" b="1" dirty="0" smtClean="0"/>
              <a:t>Mercury-free </a:t>
            </a:r>
            <a:r>
              <a:rPr lang="en-US" altLang="en-US" b="1" dirty="0"/>
              <a:t>thermometer</a:t>
            </a:r>
            <a:r>
              <a:rPr lang="en-US" altLang="en-US" dirty="0"/>
              <a:t>: Put on disposable sheath if available. Insert bulb end of the thermometer into resident’s mouth, under tongue and to one side</a:t>
            </a:r>
            <a:r>
              <a:rPr lang="en-US" altLang="en-US" dirty="0" smtClean="0"/>
              <a:t>.</a:t>
            </a:r>
          </a:p>
          <a:p>
            <a:pPr lvl="1">
              <a:buFont typeface="Verdana" panose="020B0604030504040204" pitchFamily="34" charset="0"/>
              <a:buNone/>
            </a:pPr>
            <a:r>
              <a:rPr lang="en-US" altLang="en-US" dirty="0"/>
              <a:t>	</a:t>
            </a:r>
            <a:r>
              <a:rPr lang="en-US" altLang="en-US" b="1" dirty="0"/>
              <a:t>Digital thermometer</a:t>
            </a:r>
            <a:r>
              <a:rPr lang="en-US" altLang="en-US" dirty="0"/>
              <a:t>: Insert the end of digital thermometer into resident’s mouth, under tongue and to one side. </a:t>
            </a:r>
          </a:p>
          <a:p>
            <a:pPr lvl="1">
              <a:buFont typeface="Verdana" panose="020B0604030504040204" pitchFamily="34" charset="0"/>
              <a:buNone/>
            </a:pPr>
            <a:r>
              <a:rPr lang="en-US" altLang="en-US" dirty="0"/>
              <a:t>	</a:t>
            </a:r>
            <a:r>
              <a:rPr lang="en-US" altLang="en-US" b="1" dirty="0"/>
              <a:t>Electronic thermometer</a:t>
            </a:r>
            <a:r>
              <a:rPr lang="en-US" altLang="en-US" dirty="0"/>
              <a:t>: Insert the end of electronic thermometer into resident’s mouth, under tongue and to one side.</a:t>
            </a:r>
          </a:p>
          <a:p>
            <a:pPr lvl="1">
              <a:buFont typeface="Verdana" panose="020B0604030504040204" pitchFamily="34" charset="0"/>
              <a:buNone/>
            </a:pPr>
            <a:r>
              <a:rPr lang="en-US" altLang="en-US" dirty="0" smtClean="0"/>
              <a:t>8.  </a:t>
            </a:r>
            <a:r>
              <a:rPr lang="en-US" altLang="en-US" b="1" dirty="0" smtClean="0"/>
              <a:t>Mercury-free </a:t>
            </a:r>
            <a:r>
              <a:rPr lang="en-US" altLang="en-US" b="1" dirty="0"/>
              <a:t>thermometer</a:t>
            </a:r>
            <a:r>
              <a:rPr lang="en-US" altLang="en-US" dirty="0"/>
              <a:t>: Tell the resident to hold the thermometer in his mouth with lips closed. Assist as necessary. Resident should breathe through his nose. Ask resident not to bite down or to talk. Leave thermometer in place for at least three minutes.</a:t>
            </a:r>
          </a:p>
          <a:p>
            <a:pPr lvl="1">
              <a:buFont typeface="Verdana" panose="020B0604030504040204" pitchFamily="34" charset="0"/>
              <a:buNone/>
            </a:pPr>
            <a:r>
              <a:rPr lang="en-US" altLang="en-US" dirty="0"/>
              <a:t>	</a:t>
            </a:r>
            <a:r>
              <a:rPr lang="en-US" altLang="en-US" b="1" dirty="0"/>
              <a:t>Digital thermometer</a:t>
            </a:r>
            <a:r>
              <a:rPr lang="en-US" altLang="en-US" dirty="0"/>
              <a:t>: Leave in place until thermometer blinks or beeps.</a:t>
            </a:r>
          </a:p>
          <a:p>
            <a:pPr lvl="1">
              <a:buFont typeface="Verdana" panose="020B0604030504040204" pitchFamily="34" charset="0"/>
              <a:buNone/>
            </a:pPr>
            <a:r>
              <a:rPr lang="en-US" altLang="en-US" dirty="0"/>
              <a:t>	</a:t>
            </a:r>
            <a:r>
              <a:rPr lang="en-US" altLang="en-US" b="1" dirty="0"/>
              <a:t>Electronic thermometer</a:t>
            </a:r>
            <a:r>
              <a:rPr lang="en-US" altLang="en-US" dirty="0"/>
              <a:t>: Leave in place until you hear a tone or see a flashing or steady light</a:t>
            </a:r>
            <a:r>
              <a:rPr lang="en-US" altLang="en-US" dirty="0" smtClean="0"/>
              <a:t>.</a:t>
            </a:r>
          </a:p>
          <a:p>
            <a:pPr marL="128016" lvl="1" indent="0">
              <a:buNone/>
            </a:pPr>
            <a:r>
              <a:rPr lang="en-US" altLang="en-US" b="1" dirty="0" smtClean="0"/>
              <a:t>9.  Mercury-free </a:t>
            </a:r>
            <a:r>
              <a:rPr lang="en-US" altLang="en-US" b="1" dirty="0"/>
              <a:t>thermometer</a:t>
            </a:r>
            <a:r>
              <a:rPr lang="en-US" altLang="en-US" dirty="0"/>
              <a:t>: Remove the thermometer. Wipe with a tissue from stem to bulb or remove sheath. Dispose of the tissue or sheath. Hold the thermometer at eye level. Rotate until line appears, rolling the thermometer between your thumb and forefinger. Read the temperature. Remember the temperature reading.</a:t>
            </a:r>
          </a:p>
          <a:p>
            <a:pPr lvl="1">
              <a:buFont typeface="Verdana" panose="020B0604030504040204" pitchFamily="34" charset="0"/>
              <a:buNone/>
            </a:pPr>
            <a:r>
              <a:rPr lang="en-US" altLang="en-US" dirty="0"/>
              <a:t>	</a:t>
            </a:r>
            <a:r>
              <a:rPr lang="en-US" altLang="en-US" b="1" dirty="0"/>
              <a:t>Digital thermometer</a:t>
            </a:r>
            <a:r>
              <a:rPr lang="en-US" altLang="en-US" dirty="0"/>
              <a:t>: Remove the thermometer. Read temperature on display screen. Remember the temperature reading.</a:t>
            </a:r>
          </a:p>
          <a:p>
            <a:pPr lvl="1">
              <a:buFont typeface="Verdana" panose="020B0604030504040204" pitchFamily="34" charset="0"/>
              <a:buNone/>
            </a:pPr>
            <a:r>
              <a:rPr lang="en-US" altLang="en-US" dirty="0"/>
              <a:t>	</a:t>
            </a:r>
            <a:r>
              <a:rPr lang="en-US" altLang="en-US" b="1" dirty="0"/>
              <a:t>Electronic thermometer</a:t>
            </a:r>
            <a:r>
              <a:rPr lang="en-US" altLang="en-US" dirty="0"/>
              <a:t>: Read the temperature on the display screen. Remember the temperature reading. Remove the probe</a:t>
            </a:r>
            <a:r>
              <a:rPr lang="en-US" altLang="en-US" dirty="0" smtClean="0"/>
              <a:t>.</a:t>
            </a:r>
          </a:p>
          <a:p>
            <a:pPr lvl="1">
              <a:buFont typeface="Verdana" panose="020B0604030504040204" pitchFamily="34" charset="0"/>
              <a:buNone/>
            </a:pPr>
            <a:r>
              <a:rPr lang="en-US" altLang="en-US" dirty="0" smtClean="0"/>
              <a:t>10.  </a:t>
            </a:r>
            <a:r>
              <a:rPr lang="en-US" altLang="en-US" b="1" dirty="0" smtClean="0"/>
              <a:t>Mercury-free </a:t>
            </a:r>
            <a:r>
              <a:rPr lang="en-US" altLang="en-US" b="1" dirty="0"/>
              <a:t>thermometer</a:t>
            </a:r>
            <a:r>
              <a:rPr lang="en-US" altLang="en-US" dirty="0"/>
              <a:t>: Clean thermometer with soap and water. Rinse with clean water and dry. Return it to case.</a:t>
            </a:r>
          </a:p>
          <a:p>
            <a:pPr lvl="1">
              <a:buFont typeface="Verdana" panose="020B0604030504040204" pitchFamily="34" charset="0"/>
              <a:buNone/>
            </a:pPr>
            <a:r>
              <a:rPr lang="en-US" altLang="en-US" dirty="0"/>
              <a:t>	</a:t>
            </a:r>
            <a:r>
              <a:rPr lang="en-US" altLang="en-US" b="1" dirty="0"/>
              <a:t>Digital thermometer</a:t>
            </a:r>
            <a:r>
              <a:rPr lang="en-US" altLang="en-US" dirty="0"/>
              <a:t>: Using a tissue, remove and dispose of sheath. Replace the thermometer in case.</a:t>
            </a:r>
          </a:p>
          <a:p>
            <a:pPr lvl="1">
              <a:buFont typeface="Verdana" panose="020B0604030504040204" pitchFamily="34" charset="0"/>
              <a:buNone/>
            </a:pPr>
            <a:r>
              <a:rPr lang="en-US" altLang="en-US" dirty="0"/>
              <a:t>	</a:t>
            </a:r>
            <a:r>
              <a:rPr lang="en-US" altLang="en-US" b="1" dirty="0"/>
              <a:t>Electronic thermometer</a:t>
            </a:r>
            <a:r>
              <a:rPr lang="en-US" altLang="en-US" dirty="0"/>
              <a:t>: Press the eject button to discard the cover. Return the probe to the holder. </a:t>
            </a:r>
            <a:endParaRPr lang="en-US" altLang="en-US" dirty="0" smtClean="0"/>
          </a:p>
          <a:p>
            <a:pPr lvl="1">
              <a:buFont typeface="Verdana" panose="020B0604030504040204" pitchFamily="34" charset="0"/>
              <a:buNone/>
            </a:pPr>
            <a:r>
              <a:rPr lang="en-US" altLang="en-US" dirty="0" smtClean="0"/>
              <a:t>11.  Remove </a:t>
            </a:r>
            <a:r>
              <a:rPr lang="en-US" altLang="en-US" dirty="0"/>
              <a:t>and discard gloves.</a:t>
            </a:r>
          </a:p>
          <a:p>
            <a:pPr lvl="1">
              <a:buFont typeface="Verdana" panose="020B0604030504040204" pitchFamily="34" charset="0"/>
              <a:buNone/>
            </a:pPr>
            <a:r>
              <a:rPr lang="en-US" altLang="en-US" dirty="0" smtClean="0"/>
              <a:t>12.  Wash </a:t>
            </a:r>
            <a:r>
              <a:rPr lang="en-US" altLang="en-US" dirty="0"/>
              <a:t>your hands.</a:t>
            </a:r>
          </a:p>
          <a:p>
            <a:pPr lvl="1">
              <a:buFont typeface="Verdana" panose="020B0604030504040204" pitchFamily="34" charset="0"/>
              <a:buNone/>
            </a:pPr>
            <a:r>
              <a:rPr lang="en-US" altLang="en-US" dirty="0" smtClean="0"/>
              <a:t>13.  Immediately </a:t>
            </a:r>
            <a:r>
              <a:rPr lang="en-US" altLang="en-US" dirty="0"/>
              <a:t>record the temperature, date, time, and method used (oral). </a:t>
            </a:r>
          </a:p>
          <a:p>
            <a:pPr lvl="1">
              <a:buFont typeface="Verdana" panose="020B0604030504040204" pitchFamily="34" charset="0"/>
              <a:buNone/>
            </a:pPr>
            <a:r>
              <a:rPr lang="en-US" altLang="en-US" dirty="0" smtClean="0"/>
              <a:t>14.  Place </a:t>
            </a:r>
            <a:r>
              <a:rPr lang="en-US" altLang="en-US" dirty="0"/>
              <a:t>call light within resident’s reach. </a:t>
            </a:r>
          </a:p>
          <a:p>
            <a:pPr lvl="1">
              <a:buFont typeface="Verdana" panose="020B0604030504040204" pitchFamily="34" charset="0"/>
              <a:buNone/>
            </a:pPr>
            <a:r>
              <a:rPr lang="en-US" altLang="en-US" dirty="0" smtClean="0"/>
              <a:t>15.  Report </a:t>
            </a:r>
            <a:r>
              <a:rPr lang="en-US" altLang="en-US" dirty="0"/>
              <a:t>any changes in resident to the nurse.</a:t>
            </a:r>
          </a:p>
          <a:p>
            <a:pPr lvl="1">
              <a:buFont typeface="Verdana" panose="020B0604030504040204" pitchFamily="34" charset="0"/>
              <a:buNone/>
            </a:pPr>
            <a:endParaRPr lang="en-US" altLang="en-US" dirty="0"/>
          </a:p>
          <a:p>
            <a:pPr lvl="1">
              <a:buFont typeface="Verdana" panose="020B0604030504040204" pitchFamily="34" charset="0"/>
              <a:buNone/>
            </a:pPr>
            <a:endParaRPr lang="en-US" altLang="en-US" dirty="0"/>
          </a:p>
          <a:p>
            <a:pPr lvl="1">
              <a:buFont typeface="Verdana" panose="020B0604030504040204" pitchFamily="34" charset="0"/>
              <a:buNone/>
            </a:pPr>
            <a:endParaRPr lang="en-US" altLang="en-US" dirty="0"/>
          </a:p>
          <a:p>
            <a:pPr marL="91440" lvl="1" indent="-91440">
              <a:spcBef>
                <a:spcPts val="1200"/>
              </a:spcBef>
              <a:spcAft>
                <a:spcPts val="200"/>
              </a:spcAft>
              <a:buSzPct val="100000"/>
              <a:buFont typeface="Tw Cen MT" panose="020B0602020104020603" pitchFamily="34" charset="0"/>
              <a:buChar char=" "/>
            </a:pPr>
            <a:endParaRPr lang="en-US" altLang="en-US" dirty="0"/>
          </a:p>
          <a:p>
            <a:endParaRPr lang="en-US" dirty="0"/>
          </a:p>
        </p:txBody>
      </p:sp>
    </p:spTree>
    <p:extLst>
      <p:ext uri="{BB962C8B-B14F-4D97-AF65-F5344CB8AC3E}">
        <p14:creationId xmlns:p14="http://schemas.microsoft.com/office/powerpoint/2010/main" val="1719283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Measuring and recording a rectal temperature</a:t>
            </a:r>
            <a:endParaRPr lang="en-US" dirty="0"/>
          </a:p>
        </p:txBody>
      </p:sp>
      <p:sp>
        <p:nvSpPr>
          <p:cNvPr id="3" name="Content Placeholder 2"/>
          <p:cNvSpPr>
            <a:spLocks noGrp="1"/>
          </p:cNvSpPr>
          <p:nvPr>
            <p:ph idx="1"/>
          </p:nvPr>
        </p:nvSpPr>
        <p:spPr>
          <a:xfrm>
            <a:off x="374423" y="2084832"/>
            <a:ext cx="9720071" cy="4593860"/>
          </a:xfrm>
        </p:spPr>
        <p:txBody>
          <a:bodyPr>
            <a:normAutofit fontScale="92500" lnSpcReduction="20000"/>
          </a:bodyPr>
          <a:lstStyle/>
          <a:p>
            <a:r>
              <a:rPr lang="en-US" altLang="en-US" i="1" dirty="0"/>
              <a:t>Equipment: clean rectal mercury-free, digital, or electronic thermometer, lubricant, gloves, tissues, disposable sheath/cover, pen and paper</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resident’s privacy with curtain, screen, or door.</a:t>
            </a:r>
          </a:p>
          <a:p>
            <a:pPr marL="128016" lvl="1" indent="0">
              <a:buNone/>
            </a:pPr>
            <a:r>
              <a:rPr lang="en-US" altLang="en-US" dirty="0" smtClean="0"/>
              <a:t>5.  Adjust </a:t>
            </a:r>
            <a:r>
              <a:rPr lang="en-US" altLang="en-US" dirty="0"/>
              <a:t>bed to a safe level, usually waist high. Lock bed wheels</a:t>
            </a:r>
            <a:r>
              <a:rPr lang="en-US" altLang="en-US" dirty="0" smtClean="0"/>
              <a:t>.</a:t>
            </a:r>
          </a:p>
          <a:p>
            <a:pPr lvl="1">
              <a:buFont typeface="Verdana" panose="020B0604030504040204" pitchFamily="34" charset="0"/>
              <a:buNone/>
            </a:pPr>
            <a:r>
              <a:rPr lang="en-US" altLang="en-US" dirty="0" smtClean="0"/>
              <a:t>6.  Help </a:t>
            </a:r>
            <a:r>
              <a:rPr lang="en-US" altLang="en-US" dirty="0"/>
              <a:t>the resident to the left side-lying (Sims’) position.</a:t>
            </a:r>
          </a:p>
          <a:p>
            <a:pPr lvl="1">
              <a:buFont typeface="Verdana" panose="020B0604030504040204" pitchFamily="34" charset="0"/>
              <a:buNone/>
            </a:pPr>
            <a:r>
              <a:rPr lang="en-US" altLang="en-US" dirty="0" smtClean="0"/>
              <a:t>7.  Fold </a:t>
            </a:r>
            <a:r>
              <a:rPr lang="en-US" altLang="en-US" dirty="0"/>
              <a:t>back the linens to expose only the rectal area.</a:t>
            </a:r>
          </a:p>
          <a:p>
            <a:pPr marL="128016" lvl="1" indent="0">
              <a:buNone/>
            </a:pPr>
            <a:r>
              <a:rPr lang="en-US" altLang="en-US" dirty="0" smtClean="0"/>
              <a:t>8.  Put </a:t>
            </a:r>
            <a:r>
              <a:rPr lang="en-US" altLang="en-US" dirty="0"/>
              <a:t>on gloves</a:t>
            </a:r>
            <a:r>
              <a:rPr lang="en-US" altLang="en-US" dirty="0" smtClean="0"/>
              <a:t>.</a:t>
            </a:r>
          </a:p>
          <a:p>
            <a:pPr lvl="1">
              <a:buFont typeface="Verdana" panose="020B0604030504040204" pitchFamily="34" charset="0"/>
              <a:buNone/>
            </a:pPr>
            <a:r>
              <a:rPr lang="en-US" altLang="en-US" dirty="0" smtClean="0"/>
              <a:t>9.  </a:t>
            </a:r>
            <a:r>
              <a:rPr lang="en-US" altLang="en-US" b="1" dirty="0" smtClean="0"/>
              <a:t>Mercury-free </a:t>
            </a:r>
            <a:r>
              <a:rPr lang="en-US" altLang="en-US" b="1" dirty="0"/>
              <a:t>thermometer</a:t>
            </a:r>
            <a:r>
              <a:rPr lang="en-US" altLang="en-US" dirty="0"/>
              <a:t>: Hold thermometer by stem. Shake the thermometer down to below the lowest number.</a:t>
            </a:r>
          </a:p>
          <a:p>
            <a:pPr lvl="1">
              <a:buFont typeface="Verdana" panose="020B0604030504040204" pitchFamily="34" charset="0"/>
              <a:buNone/>
            </a:pPr>
            <a:r>
              <a:rPr lang="en-US" altLang="en-US" dirty="0"/>
              <a:t>	</a:t>
            </a:r>
            <a:r>
              <a:rPr lang="en-US" altLang="en-US" b="1" dirty="0"/>
              <a:t>Digital thermometer</a:t>
            </a:r>
            <a:r>
              <a:rPr lang="en-US" altLang="en-US" dirty="0"/>
              <a:t>: Put on the disposable sheath. Turn on thermometer and wait until ready sign appears.</a:t>
            </a:r>
          </a:p>
          <a:p>
            <a:pPr lvl="1">
              <a:buFont typeface="Verdana" panose="020B0604030504040204" pitchFamily="34" charset="0"/>
              <a:buNone/>
            </a:pPr>
            <a:r>
              <a:rPr lang="en-US" altLang="en-US" dirty="0"/>
              <a:t>	</a:t>
            </a:r>
            <a:r>
              <a:rPr lang="en-US" altLang="en-US" b="1" dirty="0"/>
              <a:t>Electronic thermometer</a:t>
            </a:r>
            <a:r>
              <a:rPr lang="en-US" altLang="en-US" dirty="0"/>
              <a:t>: Remove the probe from base unit. Put on probe cover</a:t>
            </a:r>
            <a:r>
              <a:rPr lang="en-US" altLang="en-US" dirty="0" smtClean="0"/>
              <a:t>.</a:t>
            </a:r>
          </a:p>
          <a:p>
            <a:pPr lvl="1">
              <a:buFont typeface="Verdana" panose="020B0604030504040204" pitchFamily="34" charset="0"/>
              <a:buNone/>
            </a:pPr>
            <a:r>
              <a:rPr lang="en-US" altLang="en-US" dirty="0" smtClean="0"/>
              <a:t>10.  Apply </a:t>
            </a:r>
            <a:r>
              <a:rPr lang="en-US" altLang="en-US" dirty="0"/>
              <a:t>a small amount of lubricant to tip of bulb or probe cover (or apply pre-lubricated cover).</a:t>
            </a:r>
          </a:p>
          <a:p>
            <a:pPr lvl="1">
              <a:buFont typeface="Verdana" panose="020B0604030504040204" pitchFamily="34" charset="0"/>
              <a:buNone/>
            </a:pPr>
            <a:r>
              <a:rPr lang="en-US" altLang="en-US" dirty="0" smtClean="0"/>
              <a:t>11.  Separate </a:t>
            </a:r>
            <a:r>
              <a:rPr lang="en-US" altLang="en-US" dirty="0"/>
              <a:t>the buttocks. Gently insert thermometer into rectum 1/2 to 1 inch. Stop if you meet resistance. Do not force the thermometer in.</a:t>
            </a:r>
          </a:p>
          <a:p>
            <a:pPr lvl="1">
              <a:buFont typeface="Verdana" panose="020B0604030504040204" pitchFamily="34" charset="0"/>
              <a:buNone/>
            </a:pPr>
            <a:endParaRPr lang="en-US" altLang="en-US" dirty="0"/>
          </a:p>
          <a:p>
            <a:pPr marL="470916" lvl="1" indent="-342900">
              <a:buFont typeface="Verdana" panose="020B0604030504040204" pitchFamily="34" charset="0"/>
              <a:buAutoNum type="arabicPeriod" startAt="8"/>
            </a:pPr>
            <a:endParaRPr lang="en-US" altLang="en-US" dirty="0"/>
          </a:p>
          <a:p>
            <a:pPr lvl="1">
              <a:buFont typeface="Verdana" panose="020B0604030504040204" pitchFamily="34" charset="0"/>
              <a:buAutoNum type="arabicPeriod" startAt="4"/>
            </a:pPr>
            <a:endParaRPr lang="en-US" altLang="en-US" dirty="0"/>
          </a:p>
          <a:p>
            <a:endParaRPr lang="en-US" dirty="0"/>
          </a:p>
        </p:txBody>
      </p:sp>
      <p:sp>
        <p:nvSpPr>
          <p:cNvPr id="4" name="TextBox 3"/>
          <p:cNvSpPr txBox="1"/>
          <p:nvPr/>
        </p:nvSpPr>
        <p:spPr>
          <a:xfrm>
            <a:off x="9160042" y="6309360"/>
            <a:ext cx="3031958" cy="369332"/>
          </a:xfrm>
          <a:prstGeom prst="rect">
            <a:avLst/>
          </a:prstGeom>
          <a:noFill/>
        </p:spPr>
        <p:txBody>
          <a:bodyPr wrap="square" rtlCol="0">
            <a:spAutoFit/>
          </a:bodyPr>
          <a:lstStyle/>
          <a:p>
            <a:r>
              <a:rPr lang="en-US" dirty="0" smtClean="0"/>
              <a:t>Continued on next slide</a:t>
            </a:r>
          </a:p>
        </p:txBody>
      </p:sp>
      <p:pic>
        <p:nvPicPr>
          <p:cNvPr id="5" name="Picture 2" descr="C:\Users\TCastillo\Dropbox\Editorial\Combo 2\IG\PPT\Procs\14\rectalglass-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4494" y="2350008"/>
            <a:ext cx="2609334"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475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Measuring and recording a rectal </a:t>
            </a:r>
            <a:r>
              <a:rPr lang="en-US" dirty="0" smtClean="0"/>
              <a:t>temperature (Continued)</a:t>
            </a:r>
            <a:endParaRPr lang="en-US" dirty="0"/>
          </a:p>
        </p:txBody>
      </p:sp>
      <p:sp>
        <p:nvSpPr>
          <p:cNvPr id="3" name="Content Placeholder 2"/>
          <p:cNvSpPr>
            <a:spLocks noGrp="1"/>
          </p:cNvSpPr>
          <p:nvPr>
            <p:ph idx="1"/>
          </p:nvPr>
        </p:nvSpPr>
        <p:spPr>
          <a:xfrm>
            <a:off x="1024128" y="2084832"/>
            <a:ext cx="9720071" cy="4773168"/>
          </a:xfrm>
        </p:spPr>
        <p:txBody>
          <a:bodyPr>
            <a:normAutofit fontScale="92500" lnSpcReduction="20000"/>
          </a:bodyPr>
          <a:lstStyle/>
          <a:p>
            <a:pPr marL="91440" lvl="1" indent="-91440">
              <a:spcBef>
                <a:spcPts val="1200"/>
              </a:spcBef>
              <a:spcAft>
                <a:spcPts val="200"/>
              </a:spcAft>
              <a:buSzPct val="100000"/>
              <a:buFont typeface="Tw Cen MT" panose="020B0602020104020603" pitchFamily="34" charset="0"/>
              <a:buChar char=" "/>
            </a:pPr>
            <a:r>
              <a:rPr lang="en-US" altLang="en-US" dirty="0" smtClean="0"/>
              <a:t>12.  Replace </a:t>
            </a:r>
            <a:r>
              <a:rPr lang="en-US" altLang="en-US" dirty="0"/>
              <a:t>the sheet over buttocks. Hold on to the thermometer at all times</a:t>
            </a:r>
            <a:r>
              <a:rPr lang="en-US" altLang="en-US" dirty="0" smtClean="0"/>
              <a:t>.</a:t>
            </a:r>
          </a:p>
          <a:p>
            <a:pPr lvl="1">
              <a:buFont typeface="Verdana" panose="020B0604030504040204" pitchFamily="34" charset="0"/>
              <a:buNone/>
            </a:pPr>
            <a:r>
              <a:rPr lang="en-US" altLang="en-US" dirty="0" smtClean="0"/>
              <a:t>13.  </a:t>
            </a:r>
            <a:r>
              <a:rPr lang="en-US" altLang="en-US" b="1" dirty="0" smtClean="0"/>
              <a:t>Mercury-free </a:t>
            </a:r>
            <a:r>
              <a:rPr lang="en-US" altLang="en-US" b="1" dirty="0"/>
              <a:t>thermometer</a:t>
            </a:r>
            <a:r>
              <a:rPr lang="en-US" altLang="en-US" dirty="0"/>
              <a:t>: Hold thermometer in place for at least three minutes.</a:t>
            </a:r>
          </a:p>
          <a:p>
            <a:pPr lvl="1">
              <a:buFont typeface="Verdana" panose="020B0604030504040204" pitchFamily="34" charset="0"/>
              <a:buNone/>
            </a:pPr>
            <a:r>
              <a:rPr lang="en-US" altLang="en-US" dirty="0"/>
              <a:t>	</a:t>
            </a:r>
            <a:r>
              <a:rPr lang="en-US" altLang="en-US" b="1" dirty="0"/>
              <a:t>Digital thermometer</a:t>
            </a:r>
            <a:r>
              <a:rPr lang="en-US" altLang="en-US" dirty="0"/>
              <a:t>: Hold thermometer in place until thermometer blinks or beeps.</a:t>
            </a:r>
          </a:p>
          <a:p>
            <a:pPr lvl="1">
              <a:buFont typeface="Verdana" panose="020B0604030504040204" pitchFamily="34" charset="0"/>
              <a:buNone/>
            </a:pPr>
            <a:r>
              <a:rPr lang="en-US" altLang="en-US" dirty="0"/>
              <a:t>	</a:t>
            </a:r>
            <a:r>
              <a:rPr lang="en-US" altLang="en-US" b="1" dirty="0"/>
              <a:t>Electronic thermometer</a:t>
            </a:r>
            <a:r>
              <a:rPr lang="en-US" altLang="en-US" dirty="0"/>
              <a:t>: Leave in place until you hear a tone or see a flashing or steady light.</a:t>
            </a:r>
          </a:p>
          <a:p>
            <a:pPr marL="128016" lvl="1" indent="0">
              <a:buNone/>
            </a:pPr>
            <a:r>
              <a:rPr lang="en-US" altLang="en-US" dirty="0" smtClean="0"/>
              <a:t>14.  Gently </a:t>
            </a:r>
            <a:r>
              <a:rPr lang="en-US" altLang="en-US" dirty="0"/>
              <a:t>remove the thermometer. Wipe with tissue from stem to bulb or remove sheath. Discard tissue or sheath.</a:t>
            </a:r>
          </a:p>
          <a:p>
            <a:pPr marL="128016" lvl="1" indent="0">
              <a:buNone/>
            </a:pPr>
            <a:r>
              <a:rPr lang="en-US" altLang="en-US" dirty="0" smtClean="0"/>
              <a:t>15.  Read </a:t>
            </a:r>
            <a:r>
              <a:rPr lang="en-US" altLang="en-US" dirty="0"/>
              <a:t>the thermometer at eye level as you would for an oral temperature. Remember the temperature reading</a:t>
            </a:r>
            <a:r>
              <a:rPr lang="en-US" altLang="en-US" dirty="0" smtClean="0"/>
              <a:t>.</a:t>
            </a:r>
          </a:p>
          <a:p>
            <a:pPr lvl="1">
              <a:buFont typeface="Verdana" panose="020B0604030504040204" pitchFamily="34" charset="0"/>
              <a:buNone/>
            </a:pPr>
            <a:r>
              <a:rPr lang="en-US" altLang="en-US" dirty="0" smtClean="0"/>
              <a:t>16.  </a:t>
            </a:r>
            <a:r>
              <a:rPr lang="en-US" altLang="en-US" b="1" dirty="0" smtClean="0"/>
              <a:t>Mercury-free </a:t>
            </a:r>
            <a:r>
              <a:rPr lang="en-US" altLang="en-US" b="1" dirty="0"/>
              <a:t>thermometer</a:t>
            </a:r>
            <a:r>
              <a:rPr lang="en-US" altLang="en-US" dirty="0"/>
              <a:t>: Clean thermometer with soap and water. Rinse with clean water and dry. Return it to case.</a:t>
            </a:r>
          </a:p>
          <a:p>
            <a:pPr lvl="1">
              <a:buFont typeface="Verdana" panose="020B0604030504040204" pitchFamily="34" charset="0"/>
              <a:buNone/>
            </a:pPr>
            <a:r>
              <a:rPr lang="en-US" altLang="en-US" dirty="0"/>
              <a:t>	</a:t>
            </a:r>
            <a:r>
              <a:rPr lang="en-US" altLang="en-US" b="1" dirty="0"/>
              <a:t>Digital thermometer</a:t>
            </a:r>
            <a:r>
              <a:rPr lang="en-US" altLang="en-US" dirty="0"/>
              <a:t>: Clean thermometer according to policy. Replace the thermometer in case.</a:t>
            </a:r>
          </a:p>
          <a:p>
            <a:pPr lvl="1">
              <a:buFont typeface="Verdana" panose="020B0604030504040204" pitchFamily="34" charset="0"/>
              <a:buNone/>
            </a:pPr>
            <a:r>
              <a:rPr lang="en-US" altLang="en-US" dirty="0"/>
              <a:t>	</a:t>
            </a:r>
            <a:r>
              <a:rPr lang="en-US" altLang="en-US" b="1" dirty="0"/>
              <a:t>Electronic thermometer</a:t>
            </a:r>
            <a:r>
              <a:rPr lang="en-US" altLang="en-US" dirty="0"/>
              <a:t>: Press the eject button to discard the cover. Return the probe to the holder. </a:t>
            </a:r>
          </a:p>
          <a:p>
            <a:pPr lvl="1">
              <a:buFont typeface="Verdana" panose="020B0604030504040204" pitchFamily="34" charset="0"/>
              <a:buNone/>
            </a:pPr>
            <a:r>
              <a:rPr lang="en-US" altLang="en-US" dirty="0" smtClean="0"/>
              <a:t>17.  Remove </a:t>
            </a:r>
            <a:r>
              <a:rPr lang="en-US" altLang="en-US" dirty="0"/>
              <a:t>and discard gloves. </a:t>
            </a:r>
          </a:p>
          <a:p>
            <a:pPr lvl="1">
              <a:buFont typeface="Verdana" panose="020B0604030504040204" pitchFamily="34" charset="0"/>
              <a:buNone/>
            </a:pPr>
            <a:r>
              <a:rPr lang="en-US" altLang="en-US" dirty="0" smtClean="0"/>
              <a:t>18.  Wash </a:t>
            </a:r>
            <a:r>
              <a:rPr lang="en-US" altLang="en-US" dirty="0"/>
              <a:t>your hands.</a:t>
            </a:r>
          </a:p>
          <a:p>
            <a:pPr lvl="1">
              <a:buFont typeface="Verdana" panose="020B0604030504040204" pitchFamily="34" charset="0"/>
              <a:buNone/>
            </a:pPr>
            <a:r>
              <a:rPr lang="en-US" altLang="en-US" dirty="0" smtClean="0"/>
              <a:t>19.  Assist </a:t>
            </a:r>
            <a:r>
              <a:rPr lang="en-US" altLang="en-US" dirty="0"/>
              <a:t>the resident to a position of safety and comfort.</a:t>
            </a:r>
          </a:p>
          <a:p>
            <a:pPr lvl="1">
              <a:buFont typeface="Verdana" panose="020B0604030504040204" pitchFamily="34" charset="0"/>
              <a:buNone/>
            </a:pPr>
            <a:r>
              <a:rPr lang="en-US" altLang="en-US" dirty="0" smtClean="0"/>
              <a:t>20.  Immediately </a:t>
            </a:r>
            <a:r>
              <a:rPr lang="en-US" altLang="en-US" dirty="0"/>
              <a:t>record the temperature, date, time, and method used (rectal).</a:t>
            </a:r>
          </a:p>
          <a:p>
            <a:pPr lvl="1">
              <a:buFont typeface="Verdana" panose="020B0604030504040204" pitchFamily="34" charset="0"/>
              <a:buNone/>
            </a:pPr>
            <a:r>
              <a:rPr lang="en-US" altLang="en-US" dirty="0" smtClean="0"/>
              <a:t>21.  Place </a:t>
            </a:r>
            <a:r>
              <a:rPr lang="en-US" altLang="en-US" dirty="0"/>
              <a:t>call light within resident’s reach. </a:t>
            </a:r>
          </a:p>
          <a:p>
            <a:pPr lvl="1">
              <a:buFont typeface="Verdana" panose="020B0604030504040204" pitchFamily="34" charset="0"/>
              <a:buNone/>
            </a:pPr>
            <a:r>
              <a:rPr lang="en-US" altLang="en-US" dirty="0" smtClean="0"/>
              <a:t>22.  Report </a:t>
            </a:r>
            <a:r>
              <a:rPr lang="en-US" altLang="en-US" dirty="0"/>
              <a:t>any changes in resident to the nurse. </a:t>
            </a:r>
          </a:p>
          <a:p>
            <a:pPr lvl="1">
              <a:buFont typeface="Verdana" panose="020B0604030504040204" pitchFamily="34" charset="0"/>
              <a:buAutoNum type="arabicPeriod" startAt="14"/>
            </a:pPr>
            <a:endParaRPr lang="en-US" altLang="en-US" dirty="0"/>
          </a:p>
          <a:p>
            <a:pPr marL="91440" lvl="1" indent="-91440">
              <a:spcBef>
                <a:spcPts val="1200"/>
              </a:spcBef>
              <a:spcAft>
                <a:spcPts val="200"/>
              </a:spcAft>
              <a:buSzPct val="100000"/>
              <a:buFont typeface="Tw Cen MT" panose="020B0602020104020603" pitchFamily="34" charset="0"/>
              <a:buChar char=" "/>
            </a:pPr>
            <a:endParaRPr lang="en-US" altLang="en-US" dirty="0"/>
          </a:p>
          <a:p>
            <a:endParaRPr lang="en-US" dirty="0"/>
          </a:p>
        </p:txBody>
      </p:sp>
    </p:spTree>
    <p:extLst>
      <p:ext uri="{BB962C8B-B14F-4D97-AF65-F5344CB8AC3E}">
        <p14:creationId xmlns:p14="http://schemas.microsoft.com/office/powerpoint/2010/main" val="3329263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Measuring and recording a tympanic temperature</a:t>
            </a:r>
            <a:endParaRPr lang="en-US" dirty="0"/>
          </a:p>
        </p:txBody>
      </p:sp>
      <p:sp>
        <p:nvSpPr>
          <p:cNvPr id="3" name="Content Placeholder 2"/>
          <p:cNvSpPr>
            <a:spLocks noGrp="1"/>
          </p:cNvSpPr>
          <p:nvPr>
            <p:ph idx="1"/>
          </p:nvPr>
        </p:nvSpPr>
        <p:spPr>
          <a:xfrm>
            <a:off x="1024128" y="2084832"/>
            <a:ext cx="9720071" cy="4604726"/>
          </a:xfrm>
        </p:spPr>
        <p:txBody>
          <a:bodyPr>
            <a:normAutofit fontScale="85000" lnSpcReduction="10000"/>
          </a:bodyPr>
          <a:lstStyle/>
          <a:p>
            <a:r>
              <a:rPr lang="en-US" altLang="en-US" i="1" dirty="0"/>
              <a:t>Equipment: tympanic thermometer, gloves, disposable probe sheath/cover, pen and paper</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lvl="1">
              <a:buFont typeface="Verdana" panose="020B0604030504040204" pitchFamily="34" charset="0"/>
              <a:buNone/>
            </a:pPr>
            <a:r>
              <a:rPr lang="en-US" altLang="en-US" dirty="0" smtClean="0"/>
              <a:t>4.  Provide </a:t>
            </a:r>
            <a:r>
              <a:rPr lang="en-US" altLang="en-US" dirty="0"/>
              <a:t>for resident’s privacy with curtain, screen, or door. </a:t>
            </a:r>
          </a:p>
          <a:p>
            <a:pPr marL="128016" lvl="1" indent="0">
              <a:buNone/>
            </a:pPr>
            <a:r>
              <a:rPr lang="en-US" altLang="en-US" dirty="0" smtClean="0"/>
              <a:t>5.  Put </a:t>
            </a:r>
            <a:r>
              <a:rPr lang="en-US" altLang="en-US" dirty="0"/>
              <a:t>on gloves.</a:t>
            </a:r>
          </a:p>
          <a:p>
            <a:pPr marL="128016" lvl="1" indent="0">
              <a:buNone/>
            </a:pPr>
            <a:r>
              <a:rPr lang="en-US" altLang="en-US" dirty="0" smtClean="0"/>
              <a:t>6.  Put </a:t>
            </a:r>
            <a:r>
              <a:rPr lang="en-US" altLang="en-US" dirty="0"/>
              <a:t>a disposable sheath over earpiece of the thermometer</a:t>
            </a:r>
            <a:r>
              <a:rPr lang="en-US" altLang="en-US" dirty="0" smtClean="0"/>
              <a:t>.</a:t>
            </a:r>
          </a:p>
          <a:p>
            <a:pPr lvl="1">
              <a:buFont typeface="Verdana" panose="020B0604030504040204" pitchFamily="34" charset="0"/>
              <a:buNone/>
            </a:pPr>
            <a:r>
              <a:rPr lang="en-US" altLang="en-US" dirty="0" smtClean="0"/>
              <a:t>7.  Position </a:t>
            </a:r>
            <a:r>
              <a:rPr lang="en-US" altLang="en-US" dirty="0"/>
              <a:t>the resident’s head so that the ear is in front of you. Straighten the ear canal by gently pulling up and back on the outside edge of the ear for an adult. Insert the covered probe into the ear canal and press the button.</a:t>
            </a:r>
          </a:p>
          <a:p>
            <a:pPr marL="128016" lvl="1" indent="0">
              <a:buNone/>
            </a:pPr>
            <a:r>
              <a:rPr lang="en-US" altLang="en-US" dirty="0" smtClean="0"/>
              <a:t>8.  Hold </a:t>
            </a:r>
            <a:r>
              <a:rPr lang="en-US" altLang="en-US" dirty="0"/>
              <a:t>thermometer in place either for one second or until thermometer blinks or beeps (depends on model</a:t>
            </a:r>
            <a:r>
              <a:rPr lang="en-US" altLang="en-US" dirty="0" smtClean="0"/>
              <a:t>).</a:t>
            </a:r>
          </a:p>
          <a:p>
            <a:pPr lvl="1">
              <a:buFont typeface="Verdana" panose="020B0604030504040204" pitchFamily="34" charset="0"/>
              <a:buNone/>
            </a:pPr>
            <a:r>
              <a:rPr lang="en-US" altLang="en-US" dirty="0" smtClean="0"/>
              <a:t>9.  Read </a:t>
            </a:r>
            <a:r>
              <a:rPr lang="en-US" altLang="en-US" dirty="0"/>
              <a:t>temperature. Remember the temperature reading.</a:t>
            </a:r>
          </a:p>
          <a:p>
            <a:pPr lvl="1">
              <a:buFont typeface="Verdana" panose="020B0604030504040204" pitchFamily="34" charset="0"/>
              <a:buNone/>
            </a:pPr>
            <a:r>
              <a:rPr lang="en-US" altLang="en-US" dirty="0" smtClean="0"/>
              <a:t>10.  Dispose </a:t>
            </a:r>
            <a:r>
              <a:rPr lang="en-US" altLang="en-US" dirty="0"/>
              <a:t>of sheath. Return the thermometer to storage or to the battery charger if thermometer is rechargeable.</a:t>
            </a:r>
          </a:p>
          <a:p>
            <a:pPr lvl="1">
              <a:buFont typeface="Verdana" panose="020B0604030504040204" pitchFamily="34" charset="0"/>
              <a:buNone/>
            </a:pPr>
            <a:r>
              <a:rPr lang="en-US" altLang="en-US" dirty="0" smtClean="0"/>
              <a:t>11.  Remove </a:t>
            </a:r>
            <a:r>
              <a:rPr lang="en-US" altLang="en-US" dirty="0"/>
              <a:t>and discard gloves.</a:t>
            </a:r>
          </a:p>
          <a:p>
            <a:pPr lvl="1">
              <a:buFont typeface="Verdana" panose="020B0604030504040204" pitchFamily="34" charset="0"/>
              <a:buNone/>
            </a:pPr>
            <a:r>
              <a:rPr lang="en-US" altLang="en-US" dirty="0" smtClean="0"/>
              <a:t>12.  Wash </a:t>
            </a:r>
            <a:r>
              <a:rPr lang="en-US" altLang="en-US" dirty="0"/>
              <a:t>your hands.</a:t>
            </a:r>
          </a:p>
          <a:p>
            <a:pPr lvl="1">
              <a:buFont typeface="Verdana" panose="020B0604030504040204" pitchFamily="34" charset="0"/>
              <a:buNone/>
            </a:pPr>
            <a:r>
              <a:rPr lang="en-US" altLang="en-US" dirty="0" smtClean="0"/>
              <a:t>13. Immediately </a:t>
            </a:r>
            <a:r>
              <a:rPr lang="en-US" altLang="en-US" dirty="0"/>
              <a:t>record the temperature, date, time, and method used (tympanic).</a:t>
            </a:r>
          </a:p>
          <a:p>
            <a:pPr marL="128016" lvl="1" indent="0">
              <a:buNone/>
            </a:pPr>
            <a:r>
              <a:rPr lang="en-US" altLang="en-US" dirty="0" smtClean="0"/>
              <a:t>14.  Place </a:t>
            </a:r>
            <a:r>
              <a:rPr lang="en-US" altLang="en-US" dirty="0"/>
              <a:t>call light within resident’s reach. </a:t>
            </a:r>
          </a:p>
          <a:p>
            <a:pPr lvl="1">
              <a:buFont typeface="Verdana" panose="020B0604030504040204" pitchFamily="34" charset="0"/>
              <a:buNone/>
            </a:pPr>
            <a:r>
              <a:rPr lang="en-US" altLang="en-US" dirty="0" smtClean="0"/>
              <a:t>15.  Report </a:t>
            </a:r>
            <a:r>
              <a:rPr lang="en-US" altLang="en-US" dirty="0"/>
              <a:t>any changes in resident to the nurse.</a:t>
            </a:r>
          </a:p>
          <a:p>
            <a:pPr marL="470916" lvl="1" indent="-342900">
              <a:buFont typeface="Verdana" panose="020B0604030504040204" pitchFamily="34" charset="0"/>
              <a:buAutoNum type="arabicPeriod" startAt="8"/>
            </a:pPr>
            <a:endParaRPr lang="en-US" altLang="en-US" dirty="0"/>
          </a:p>
          <a:p>
            <a:pPr lvl="1">
              <a:buFont typeface="Verdana" panose="020B0604030504040204" pitchFamily="34" charset="0"/>
              <a:buAutoNum type="arabicPeriod" startAt="5"/>
            </a:pPr>
            <a:endParaRPr lang="en-US" altLang="en-US" dirty="0"/>
          </a:p>
          <a:p>
            <a:endParaRPr lang="en-US" dirty="0"/>
          </a:p>
        </p:txBody>
      </p:sp>
    </p:spTree>
    <p:extLst>
      <p:ext uri="{BB962C8B-B14F-4D97-AF65-F5344CB8AC3E}">
        <p14:creationId xmlns:p14="http://schemas.microsoft.com/office/powerpoint/2010/main" val="251174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measuring and recording an axillary temperature</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i="1" dirty="0"/>
              <a:t>Equipment: clean mercury-free, digital, or electronic thermometer, gloves, tissues, disposable sheath/cover, pen and paper</a:t>
            </a:r>
          </a:p>
          <a:p>
            <a:pPr lvl="1">
              <a:buFont typeface="Verdana" panose="020B0604030504040204" pitchFamily="34" charset="0"/>
              <a:buNone/>
            </a:pPr>
            <a:r>
              <a:rPr lang="en-US" altLang="en-US" dirty="0" smtClean="0"/>
              <a:t>1.  Identify </a:t>
            </a:r>
            <a:r>
              <a:rPr lang="en-US" altLang="en-US" dirty="0"/>
              <a:t>yourself by name. Identify the resident by name. </a:t>
            </a:r>
          </a:p>
          <a:p>
            <a:pPr lvl="1">
              <a:buFont typeface="Verdana" panose="020B0604030504040204" pitchFamily="34" charset="0"/>
              <a:buNone/>
            </a:pPr>
            <a:r>
              <a:rPr lang="en-US" altLang="en-US" dirty="0" smtClean="0"/>
              <a:t>2.  Wash </a:t>
            </a:r>
            <a:r>
              <a:rPr lang="en-US" altLang="en-US" dirty="0"/>
              <a:t>your hands.</a:t>
            </a:r>
          </a:p>
          <a:p>
            <a:pPr lvl="1">
              <a:buFont typeface="Verdana" panose="020B0604030504040204" pitchFamily="34" charset="0"/>
              <a:buNone/>
            </a:pPr>
            <a:r>
              <a:rPr lang="en-US" altLang="en-US" dirty="0" smtClean="0"/>
              <a:t>3.  Explain </a:t>
            </a:r>
            <a:r>
              <a:rPr lang="en-US" altLang="en-US" dirty="0"/>
              <a:t>procedure to the resident. Speak clearly, slowly, and directly. Maintain face-to-face contact whenever possible.</a:t>
            </a:r>
          </a:p>
          <a:p>
            <a:pPr marL="128016" lvl="1" indent="0">
              <a:buNone/>
            </a:pPr>
            <a:r>
              <a:rPr lang="en-US" altLang="en-US" dirty="0" smtClean="0"/>
              <a:t>4.  Provide </a:t>
            </a:r>
            <a:r>
              <a:rPr lang="en-US" altLang="en-US" dirty="0"/>
              <a:t>for resident’s privacy with curtain, screen, or door.</a:t>
            </a:r>
          </a:p>
          <a:p>
            <a:pPr lvl="1">
              <a:buFont typeface="Verdana" panose="020B0604030504040204" pitchFamily="34" charset="0"/>
              <a:buNone/>
            </a:pPr>
            <a:r>
              <a:rPr lang="en-US" altLang="en-US" dirty="0" smtClean="0"/>
              <a:t>5.  Put </a:t>
            </a:r>
            <a:r>
              <a:rPr lang="en-US" altLang="en-US" dirty="0"/>
              <a:t>on gloves.</a:t>
            </a:r>
          </a:p>
          <a:p>
            <a:pPr marL="128016" lvl="1" indent="0">
              <a:buNone/>
            </a:pPr>
            <a:r>
              <a:rPr lang="en-US" altLang="en-US" dirty="0" smtClean="0"/>
              <a:t>6.  Remove </a:t>
            </a:r>
            <a:r>
              <a:rPr lang="en-US" altLang="en-US" dirty="0"/>
              <a:t>resident’s arm from sleeve of gown or shirt to allow skin contact with the end of the thermometer. Wipe axillary area with tissues before placing the </a:t>
            </a:r>
            <a:r>
              <a:rPr lang="en-US" altLang="en-US" dirty="0" smtClean="0"/>
              <a:t>thermometer.</a:t>
            </a:r>
          </a:p>
          <a:p>
            <a:pPr lvl="1">
              <a:buFont typeface="Verdana" panose="020B0604030504040204" pitchFamily="34" charset="0"/>
              <a:buNone/>
            </a:pPr>
            <a:r>
              <a:rPr lang="en-US" altLang="en-US" dirty="0" smtClean="0"/>
              <a:t>7.  </a:t>
            </a:r>
            <a:r>
              <a:rPr lang="en-US" altLang="en-US" b="1" dirty="0" smtClean="0"/>
              <a:t>Mercury-free </a:t>
            </a:r>
            <a:r>
              <a:rPr lang="en-US" altLang="en-US" b="1" dirty="0"/>
              <a:t>thermometer</a:t>
            </a:r>
            <a:r>
              <a:rPr lang="en-US" altLang="en-US" dirty="0"/>
              <a:t>: Hold the thermometer by the stem. Shake the thermometer down to below the lowest number.</a:t>
            </a:r>
          </a:p>
          <a:p>
            <a:pPr lvl="1">
              <a:buFont typeface="Verdana" panose="020B0604030504040204" pitchFamily="34" charset="0"/>
              <a:buNone/>
            </a:pPr>
            <a:r>
              <a:rPr lang="en-US" altLang="en-US" dirty="0"/>
              <a:t>	</a:t>
            </a:r>
            <a:r>
              <a:rPr lang="en-US" altLang="en-US" b="1" dirty="0"/>
              <a:t>Digital thermometer</a:t>
            </a:r>
            <a:r>
              <a:rPr lang="en-US" altLang="en-US" dirty="0"/>
              <a:t>: Put on the disposable sheath. Turn on thermometer and wait until ready sign appears. </a:t>
            </a:r>
          </a:p>
          <a:p>
            <a:pPr lvl="1">
              <a:buFont typeface="Verdana" panose="020B0604030504040204" pitchFamily="34" charset="0"/>
              <a:buNone/>
            </a:pPr>
            <a:r>
              <a:rPr lang="en-US" altLang="en-US" dirty="0"/>
              <a:t>	</a:t>
            </a:r>
            <a:r>
              <a:rPr lang="en-US" altLang="en-US" b="1" dirty="0"/>
              <a:t>Electronic thermometer</a:t>
            </a:r>
            <a:r>
              <a:rPr lang="en-US" altLang="en-US" dirty="0"/>
              <a:t>: Remove the probe from base unit. Put on probe cover.</a:t>
            </a:r>
          </a:p>
          <a:p>
            <a:pPr marL="470916" lvl="1" indent="-342900">
              <a:buFont typeface="Verdana" panose="020B0604030504040204" pitchFamily="34" charset="0"/>
              <a:buAutoNum type="arabicPeriod" startAt="6"/>
            </a:pPr>
            <a:endParaRPr lang="en-US" dirty="0"/>
          </a:p>
        </p:txBody>
      </p:sp>
    </p:spTree>
    <p:extLst>
      <p:ext uri="{BB962C8B-B14F-4D97-AF65-F5344CB8AC3E}">
        <p14:creationId xmlns:p14="http://schemas.microsoft.com/office/powerpoint/2010/main" val="14789305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1263</TotalTime>
  <Words>12263</Words>
  <Application>Microsoft Office PowerPoint</Application>
  <PresentationFormat>Widescreen</PresentationFormat>
  <Paragraphs>1043</Paragraphs>
  <Slides>29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Times New Roman</vt:lpstr>
      <vt:lpstr>Tw Cen MT</vt:lpstr>
      <vt:lpstr>Tw Cen MT Condensed</vt:lpstr>
      <vt:lpstr>Verdana</vt:lpstr>
      <vt:lpstr>Wingdings 3</vt:lpstr>
      <vt:lpstr>Integral</vt:lpstr>
      <vt:lpstr>Chapter 14: Basic nursing skills</vt:lpstr>
      <vt:lpstr>Learning objectives</vt:lpstr>
      <vt:lpstr>Importance of monitoring vital signs</vt:lpstr>
      <vt:lpstr>Skill: Measuring and recording an oral temperature</vt:lpstr>
      <vt:lpstr>Skill: Measuring and recording an oral temperature (Continued)</vt:lpstr>
      <vt:lpstr>Skill: Measuring and recording a rectal temperature</vt:lpstr>
      <vt:lpstr>Skill: Measuring and recording a rectal temperature (Continued)</vt:lpstr>
      <vt:lpstr>Skill: Measuring and recording a tympanic temperature</vt:lpstr>
      <vt:lpstr>Skill: measuring and recording an axillary temperature</vt:lpstr>
      <vt:lpstr>Skill: measuring and recording an axillary temperature (Continued)</vt:lpstr>
      <vt:lpstr>Skill: measuring and recording apical pulse</vt:lpstr>
      <vt:lpstr>Measuring and recording radial pulse and counting and recording respirations</vt:lpstr>
      <vt:lpstr>Skill: measuring and recording blood pressure (one-step method)</vt:lpstr>
      <vt:lpstr>Skill: measuring and recording blood pressure (one-step method) (continued)</vt:lpstr>
      <vt:lpstr>Skill: measuring and recording blood pressure (two-step method)</vt:lpstr>
      <vt:lpstr>Skill: measuring and recording blood pressure (two-step method) (continued)</vt:lpstr>
      <vt:lpstr>Guidelines for pain management</vt:lpstr>
      <vt:lpstr>Skill: applying warm compresses</vt:lpstr>
      <vt:lpstr>Skill: Administering warm soaks</vt:lpstr>
      <vt:lpstr>Skill: applying an aquamatic k-pad</vt:lpstr>
      <vt:lpstr>Skill: Assisting with a sitz bath</vt:lpstr>
      <vt:lpstr>Skill: applying ice packs</vt:lpstr>
      <vt:lpstr>Skill: Applying cold compresses</vt:lpstr>
      <vt:lpstr>Skill: changing a dry dressing using non-sterile technique</vt:lpstr>
      <vt:lpstr>Guidelines for elastic bandages</vt:lpstr>
      <vt:lpstr>Skill: assisting in changing clothes for a resident who has an iv</vt:lpstr>
      <vt:lpstr>Skill: assisting in changing clothes for a resident who has an iv (continued)</vt:lpstr>
      <vt:lpstr>Guidelines for Oxygen therapy</vt:lpstr>
      <vt:lpstr>Review</vt:lpstr>
    </vt:vector>
  </TitlesOfParts>
  <Company>STI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Basic nursing skills</dc:title>
  <dc:creator>Entringer, Stephanie R</dc:creator>
  <cp:lastModifiedBy>Entringer, Stephanie R</cp:lastModifiedBy>
  <cp:revision>30</cp:revision>
  <dcterms:created xsi:type="dcterms:W3CDTF">2015-07-05T21:21:16Z</dcterms:created>
  <dcterms:modified xsi:type="dcterms:W3CDTF">2015-07-14T20:39:15Z</dcterms:modified>
</cp:coreProperties>
</file>