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57" r:id="rId3"/>
    <p:sldId id="259" r:id="rId4"/>
    <p:sldId id="260" r:id="rId5"/>
    <p:sldId id="261" r:id="rId6"/>
    <p:sldId id="262" r:id="rId7"/>
    <p:sldId id="263" r:id="rId8"/>
    <p:sldId id="264" r:id="rId9"/>
    <p:sldId id="265" r:id="rId10"/>
    <p:sldId id="266" r:id="rId11"/>
    <p:sldId id="267" r:id="rId12"/>
    <p:sldId id="25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3016" autoAdjust="0"/>
  </p:normalViewPr>
  <p:slideViewPr>
    <p:cSldViewPr snapToGrid="0">
      <p:cViewPr varScale="1">
        <p:scale>
          <a:sx n="43" d="100"/>
          <a:sy n="43" d="100"/>
        </p:scale>
        <p:origin x="169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063583-CF41-418B-8BAE-00CBE42B688B}" type="datetimeFigureOut">
              <a:rPr lang="en-US" smtClean="0"/>
              <a:t>7/14/2015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C9A075-EAF1-427C-A64B-C28842A2EB43}" type="slidenum">
              <a:rPr lang="en-US" smtClean="0"/>
              <a:t>‹#›</a:t>
            </a:fld>
            <a:endParaRPr lang="en-US"/>
          </a:p>
        </p:txBody>
      </p:sp>
    </p:spTree>
    <p:extLst>
      <p:ext uri="{BB962C8B-B14F-4D97-AF65-F5344CB8AC3E}">
        <p14:creationId xmlns:p14="http://schemas.microsoft.com/office/powerpoint/2010/main" val="2909194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Times New Roman" panose="02020603050405020304" pitchFamily="18" charset="0"/>
                <a:cs typeface="Times New Roman" panose="02020603050405020304" pitchFamily="18" charset="0"/>
              </a:rPr>
              <a:t>NAs can help residents feel at home and possibly even improve their health by maintaining a clean and comfortable environment.</a:t>
            </a:r>
          </a:p>
          <a:p>
            <a:endParaRPr lang="en-US" dirty="0" smtClean="0">
              <a:latin typeface="Times New Roman" panose="02020603050405020304" pitchFamily="18" charset="0"/>
              <a:cs typeface="Times New Roman" panose="02020603050405020304" pitchFamily="18" charset="0"/>
            </a:endParaRPr>
          </a:p>
          <a:p>
            <a:pPr marL="0" indent="0">
              <a:buFontTx/>
              <a:buNone/>
            </a:pPr>
            <a:r>
              <a:rPr lang="en-US" altLang="en-US" dirty="0" smtClean="0">
                <a:latin typeface="Times New Roman" panose="02020603050405020304" pitchFamily="18" charset="0"/>
                <a:cs typeface="Times New Roman" panose="02020603050405020304" pitchFamily="18" charset="0"/>
              </a:rPr>
              <a:t>NAs should remember the following guidelines for promoting comfort in the resident’s unit: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Help keep the noise level low.</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Don’t bang equipment or meal trays.</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Keep voice low.</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Answer phones and call lights promptly.</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Close doors when asked to do so.</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Turn off televisions when not in use.</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Control odors.</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Clean up promptly after incontinence.</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Change incontinence briefs promptly and dispose of them properly.</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Empty and clean bedpans, urinals, commodes, and emesis basins promptly.</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Change soiled linens and clothing as soon as possible.</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Give regular oral care and personal care.</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Help residents feel comfortable. OBRA requires facilities maintain temperature range of 71-81°F. </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Layer clothing and bed covers.</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Keep residents away from drafts.</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Offer blankets to residents in wheelchairs.</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Keep residents covered while giving personal care.</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Provide appropriate lighting and keep lighting controls within resident’s reach.</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Report resident complaints about food to the nurse.</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Be aware that caffeine may need to be decreased to promote better rest.</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Listen to residents’ concerns and provide emotional support. Report to nurse if resident seems to need more assistance than you can give. </a:t>
            </a:r>
          </a:p>
          <a:p>
            <a:pPr marL="685800" lvl="1" indent="-228600">
              <a:buFont typeface="Arial" panose="020B0604020202020204" pitchFamily="34" charset="0"/>
              <a:buChar char="•"/>
            </a:pPr>
            <a:endParaRPr lang="en-US" altLang="en-US" dirty="0" smtClean="0">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8C9A075-EAF1-427C-A64B-C28842A2EB43}" type="slidenum">
              <a:rPr lang="en-US" smtClean="0"/>
              <a:t>3</a:t>
            </a:fld>
            <a:endParaRPr lang="en-US"/>
          </a:p>
        </p:txBody>
      </p:sp>
    </p:spTree>
    <p:extLst>
      <p:ext uri="{BB962C8B-B14F-4D97-AF65-F5344CB8AC3E}">
        <p14:creationId xmlns:p14="http://schemas.microsoft.com/office/powerpoint/2010/main" val="3508248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In this chapter, guidelines</a:t>
            </a:r>
            <a:r>
              <a:rPr lang="en-US" baseline="0" dirty="0" smtClean="0">
                <a:latin typeface="Times New Roman" panose="02020603050405020304" pitchFamily="18" charset="0"/>
                <a:cs typeface="Times New Roman" panose="02020603050405020304" pitchFamily="18" charset="0"/>
              </a:rPr>
              <a:t> for providing for resident comfort were outlined and the standard resident unit was described.  Guidelines for cleaning and caring for unit equipment were discussed.  The importance of sleep was explained, and factors affecting sleep were provided.  </a:t>
            </a:r>
            <a:r>
              <a:rPr lang="en-US" baseline="0" dirty="0" err="1" smtClean="0">
                <a:latin typeface="Times New Roman" panose="02020603050405020304" pitchFamily="18" charset="0"/>
                <a:cs typeface="Times New Roman" panose="02020603050405020304" pitchFamily="18" charset="0"/>
              </a:rPr>
              <a:t>Bedmaking</a:t>
            </a:r>
            <a:r>
              <a:rPr lang="en-US" baseline="0" dirty="0" smtClean="0">
                <a:latin typeface="Times New Roman" panose="02020603050405020304" pitchFamily="18" charset="0"/>
                <a:cs typeface="Times New Roman" panose="02020603050405020304" pitchFamily="18" charset="0"/>
              </a:rPr>
              <a:t> guidelines were discussed, and </a:t>
            </a:r>
            <a:r>
              <a:rPr lang="en-US" baseline="0" dirty="0" err="1" smtClean="0">
                <a:latin typeface="Times New Roman" panose="02020603050405020304" pitchFamily="18" charset="0"/>
                <a:cs typeface="Times New Roman" panose="02020603050405020304" pitchFamily="18" charset="0"/>
              </a:rPr>
              <a:t>bedmaking</a:t>
            </a:r>
            <a:r>
              <a:rPr lang="en-US" baseline="0" dirty="0" smtClean="0">
                <a:latin typeface="Times New Roman" panose="02020603050405020304" pitchFamily="18" charset="0"/>
                <a:cs typeface="Times New Roman" panose="02020603050405020304" pitchFamily="18" charset="0"/>
              </a:rPr>
              <a:t> practices were outlined.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8C9A075-EAF1-427C-A64B-C28842A2EB43}" type="slidenum">
              <a:rPr lang="en-US" smtClean="0"/>
              <a:t>12</a:t>
            </a:fld>
            <a:endParaRPr lang="en-US"/>
          </a:p>
        </p:txBody>
      </p:sp>
    </p:spTree>
    <p:extLst>
      <p:ext uri="{BB962C8B-B14F-4D97-AF65-F5344CB8AC3E}">
        <p14:creationId xmlns:p14="http://schemas.microsoft.com/office/powerpoint/2010/main" val="952982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cs typeface="Times New Roman" panose="02020603050405020304" pitchFamily="18" charset="0"/>
              </a:rPr>
              <a:t>A resident’s room is her home. Residents’ living spaces and their personal possessions must be respected. </a:t>
            </a:r>
          </a:p>
          <a:p>
            <a:endParaRPr lang="en-US" dirty="0" smtClean="0">
              <a:latin typeface="Times New Roman" panose="02020603050405020304" pitchFamily="18" charset="0"/>
              <a:cs typeface="Times New Roman" panose="02020603050405020304" pitchFamily="18" charset="0"/>
            </a:endParaRPr>
          </a:p>
          <a:p>
            <a:pPr marL="0" indent="0">
              <a:buFontTx/>
              <a:buNone/>
            </a:pPr>
            <a:r>
              <a:rPr lang="en-US" altLang="en-US" dirty="0" smtClean="0">
                <a:latin typeface="Times New Roman" panose="02020603050405020304" pitchFamily="18" charset="0"/>
                <a:cs typeface="Times New Roman" panose="02020603050405020304" pitchFamily="18" charset="0"/>
              </a:rPr>
              <a:t>The following equipment is usually found in a resident’s unit:</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Bed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Bedside stand (which may contain the following items): </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Urinal/bedpan</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Wash basin</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Emesis basin</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Soap dish and soap</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Bath blanket</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Toilet paper</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Personal hygiene items </a:t>
            </a:r>
          </a:p>
          <a:p>
            <a:pPr marL="628650" lvl="1" indent="-171450">
              <a:buFont typeface="Arial" panose="020B0604020202020204" pitchFamily="34" charset="0"/>
              <a:buChar char="•"/>
            </a:pPr>
            <a:r>
              <a:rPr lang="en-US" altLang="en-US" dirty="0" err="1" smtClean="0">
                <a:latin typeface="Times New Roman" panose="02020603050405020304" pitchFamily="18" charset="0"/>
                <a:cs typeface="Times New Roman" panose="02020603050405020304" pitchFamily="18" charset="0"/>
              </a:rPr>
              <a:t>Overbed</a:t>
            </a:r>
            <a:r>
              <a:rPr lang="en-US" altLang="en-US" dirty="0" smtClean="0">
                <a:latin typeface="Times New Roman" panose="02020603050405020304" pitchFamily="18" charset="0"/>
                <a:cs typeface="Times New Roman" panose="02020603050405020304" pitchFamily="18" charset="0"/>
              </a:rPr>
              <a:t> table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Chair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Bath basin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Call light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Privacy curtain </a:t>
            </a:r>
          </a:p>
          <a:p>
            <a:pPr marL="628650" lvl="1" indent="-171450">
              <a:buFont typeface="Arial" panose="020B0604020202020204" pitchFamily="34" charset="0"/>
              <a:buChar char="•"/>
            </a:pPr>
            <a:endParaRPr lang="en-US" altLang="en-US" dirty="0" smtClean="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dirty="0" smtClean="0">
                <a:latin typeface="Times New Roman" panose="02020603050405020304" pitchFamily="18" charset="0"/>
                <a:cs typeface="Times New Roman" panose="02020603050405020304" pitchFamily="18" charset="0"/>
              </a:rPr>
              <a:t>Soiled items, bedpans, and urinals should never be placed on the </a:t>
            </a:r>
            <a:r>
              <a:rPr lang="en-US" altLang="en-US" dirty="0" err="1" smtClean="0">
                <a:latin typeface="Times New Roman" panose="02020603050405020304" pitchFamily="18" charset="0"/>
                <a:cs typeface="Times New Roman" panose="02020603050405020304" pitchFamily="18" charset="0"/>
              </a:rPr>
              <a:t>overbed</a:t>
            </a:r>
            <a:r>
              <a:rPr lang="en-US" altLang="en-US" dirty="0" smtClean="0">
                <a:latin typeface="Times New Roman" panose="02020603050405020304" pitchFamily="18" charset="0"/>
                <a:cs typeface="Times New Roman" panose="02020603050405020304" pitchFamily="18" charset="0"/>
              </a:rPr>
              <a:t> table. Privacy curtains should be pulled every time NAs give care.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dirty="0" smtClean="0">
              <a:latin typeface="Times New Roman" panose="02020603050405020304" pitchFamily="18" charset="0"/>
              <a:cs typeface="Times New Roman" panose="02020603050405020304" pitchFamily="18" charset="0"/>
            </a:endParaRPr>
          </a:p>
          <a:p>
            <a:pPr marL="0" lvl="0" indent="0">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8C9A075-EAF1-427C-A64B-C28842A2EB43}" type="slidenum">
              <a:rPr lang="en-US" smtClean="0"/>
              <a:t>4</a:t>
            </a:fld>
            <a:endParaRPr lang="en-US"/>
          </a:p>
        </p:txBody>
      </p:sp>
    </p:spTree>
    <p:extLst>
      <p:ext uri="{BB962C8B-B14F-4D97-AF65-F5344CB8AC3E}">
        <p14:creationId xmlns:p14="http://schemas.microsoft.com/office/powerpoint/2010/main" val="3231694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cs typeface="Times New Roman" panose="02020603050405020304" pitchFamily="18" charset="0"/>
              </a:rPr>
              <a:t>Infection prevention measures must be followed when cleaning a resident’s unit. </a:t>
            </a:r>
          </a:p>
          <a:p>
            <a:endParaRPr lang="en-US" dirty="0" smtClean="0">
              <a:latin typeface="Times New Roman" panose="02020603050405020304" pitchFamily="18" charset="0"/>
              <a:cs typeface="Times New Roman" panose="02020603050405020304" pitchFamily="18" charset="0"/>
            </a:endParaRPr>
          </a:p>
          <a:p>
            <a:pPr marL="0" indent="0">
              <a:buFontTx/>
              <a:buNone/>
            </a:pPr>
            <a:r>
              <a:rPr lang="en-US" altLang="en-US" dirty="0" smtClean="0">
                <a:latin typeface="Times New Roman" panose="02020603050405020304" pitchFamily="18" charset="0"/>
                <a:cs typeface="Times New Roman" panose="02020603050405020304" pitchFamily="18" charset="0"/>
              </a:rPr>
              <a:t>NAs should remember these guidelines for the resident’s unit: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Clean the </a:t>
            </a:r>
            <a:r>
              <a:rPr lang="en-US" altLang="en-US" dirty="0" smtClean="0">
                <a:latin typeface="Times New Roman" panose="02020603050405020304" pitchFamily="18" charset="0"/>
                <a:cs typeface="Times New Roman" panose="02020603050405020304" pitchFamily="18" charset="0"/>
              </a:rPr>
              <a:t>over-bed </a:t>
            </a:r>
            <a:r>
              <a:rPr lang="en-US" altLang="en-US" dirty="0" smtClean="0">
                <a:latin typeface="Times New Roman" panose="02020603050405020304" pitchFamily="18" charset="0"/>
                <a:cs typeface="Times New Roman" panose="02020603050405020304" pitchFamily="18" charset="0"/>
              </a:rPr>
              <a:t>table after each use.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Keep call light within reach.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Keep equipment clean and in good condition. Report problems with equipment to nurse or according to facility guidelines.</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Remove meal trays promptly, then remove crumbs and straighten linen. Change linen if it is wet, soiled, or wrinkled.</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Re-stock personal supplies as needed. Keep water pitchers filled.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Notify housekeeping department if trash needs to be emptied.</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Report signs of insects or pests immediately.</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Do not move residents’ belongings.</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Clean equipment and return it to proper storage. Tidy the area.</a:t>
            </a:r>
          </a:p>
          <a:p>
            <a:pPr marL="628650" lvl="1" indent="-171450">
              <a:buFont typeface="Arial" panose="020B0604020202020204" pitchFamily="34" charset="0"/>
              <a:buChar char="•"/>
            </a:pPr>
            <a:endParaRPr lang="en-US" alt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8C9A075-EAF1-427C-A64B-C28842A2EB43}" type="slidenum">
              <a:rPr lang="en-US" smtClean="0"/>
              <a:t>5</a:t>
            </a:fld>
            <a:endParaRPr lang="en-US"/>
          </a:p>
        </p:txBody>
      </p:sp>
    </p:spTree>
    <p:extLst>
      <p:ext uri="{BB962C8B-B14F-4D97-AF65-F5344CB8AC3E}">
        <p14:creationId xmlns:p14="http://schemas.microsoft.com/office/powerpoint/2010/main" val="4269737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Circadian</a:t>
            </a:r>
            <a:r>
              <a:rPr lang="en-US" baseline="0" dirty="0" smtClean="0">
                <a:latin typeface="Times New Roman" panose="02020603050405020304" pitchFamily="18" charset="0"/>
                <a:cs typeface="Times New Roman" panose="02020603050405020304" pitchFamily="18" charset="0"/>
              </a:rPr>
              <a:t> rhythm is the 24-hour day-night cycle. Insomnia is the inability to fall asleep or remain asleep.  </a:t>
            </a:r>
          </a:p>
          <a:p>
            <a:endParaRPr lang="en-US" baseline="0" dirty="0" smtClean="0">
              <a:latin typeface="Times New Roman" panose="02020603050405020304" pitchFamily="18" charset="0"/>
              <a:cs typeface="Times New Roman" panose="02020603050405020304" pitchFamily="18" charset="0"/>
            </a:endParaRPr>
          </a:p>
          <a:p>
            <a:pPr marL="0" indent="0">
              <a:buFontTx/>
              <a:buNone/>
            </a:pPr>
            <a:r>
              <a:rPr lang="en-US" altLang="en-US" dirty="0" smtClean="0">
                <a:latin typeface="Times New Roman" panose="02020603050405020304" pitchFamily="18" charset="0"/>
                <a:cs typeface="Times New Roman" panose="02020603050405020304" pitchFamily="18" charset="0"/>
              </a:rPr>
              <a:t>Lack of sleep can cause the following problems: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Decreased mental function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Reduced reaction time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Irritability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Decreased immune system function </a:t>
            </a:r>
          </a:p>
          <a:p>
            <a:endParaRPr lang="en-US" dirty="0" smtClean="0">
              <a:latin typeface="Times New Roman" panose="02020603050405020304" pitchFamily="18" charset="0"/>
              <a:cs typeface="Times New Roman" panose="02020603050405020304" pitchFamily="18" charset="0"/>
            </a:endParaRPr>
          </a:p>
          <a:p>
            <a:pPr marL="0" indent="0">
              <a:buFontTx/>
              <a:buNone/>
            </a:pPr>
            <a:r>
              <a:rPr lang="en-US" altLang="en-US" dirty="0" smtClean="0">
                <a:latin typeface="Times New Roman" panose="02020603050405020304" pitchFamily="18" charset="0"/>
                <a:cs typeface="Times New Roman" panose="02020603050405020304" pitchFamily="18" charset="0"/>
              </a:rPr>
              <a:t>The following factors can affect sleeping patterns:</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Fear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Stress</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Noise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Diet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Medications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Illness</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Sharing a room with another person </a:t>
            </a:r>
          </a:p>
          <a:p>
            <a:pPr marL="628650" lvl="1" indent="-171450">
              <a:buFont typeface="Arial" panose="020B0604020202020204" pitchFamily="34" charset="0"/>
              <a:buChar char="•"/>
            </a:pPr>
            <a:endParaRPr lang="en-US" altLang="en-US" dirty="0" smtClean="0">
              <a:latin typeface="Times New Roman" panose="02020603050405020304" pitchFamily="18" charset="0"/>
              <a:cs typeface="Times New Roman" panose="02020603050405020304" pitchFamily="18" charset="0"/>
            </a:endParaRPr>
          </a:p>
          <a:p>
            <a:pPr marL="0" indent="0">
              <a:buFontTx/>
              <a:buNone/>
            </a:pPr>
            <a:r>
              <a:rPr lang="en-US" altLang="en-US" dirty="0" smtClean="0">
                <a:latin typeface="Times New Roman" panose="02020603050405020304" pitchFamily="18" charset="0"/>
                <a:cs typeface="Times New Roman" panose="02020603050405020304" pitchFamily="18" charset="0"/>
              </a:rPr>
              <a:t>NAs should observe for the following when a resident is not sleeping well:</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Sleeping too much during the day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Drinking too much caffeine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Dressing in night clothes during the day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Eating too late at night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Refusing prescribed medications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Taking new medications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Having TV, radio, computer, or light on late at night</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Pain </a:t>
            </a:r>
          </a:p>
          <a:p>
            <a:pPr marL="0" lvl="0" indent="0">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8C9A075-EAF1-427C-A64B-C28842A2EB43}" type="slidenum">
              <a:rPr lang="en-US" smtClean="0"/>
              <a:t>6</a:t>
            </a:fld>
            <a:endParaRPr lang="en-US"/>
          </a:p>
        </p:txBody>
      </p:sp>
    </p:spTree>
    <p:extLst>
      <p:ext uri="{BB962C8B-B14F-4D97-AF65-F5344CB8AC3E}">
        <p14:creationId xmlns:p14="http://schemas.microsoft.com/office/powerpoint/2010/main" val="2047473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ltLang="en-US" dirty="0" smtClean="0">
                <a:latin typeface="Times New Roman" panose="02020603050405020304" pitchFamily="18" charset="0"/>
                <a:cs typeface="Times New Roman" panose="02020603050405020304" pitchFamily="18" charset="0"/>
              </a:rPr>
              <a:t>Proper </a:t>
            </a:r>
            <a:r>
              <a:rPr lang="en-US" altLang="en-US" dirty="0" err="1" smtClean="0">
                <a:latin typeface="Times New Roman" panose="02020603050405020304" pitchFamily="18" charset="0"/>
                <a:cs typeface="Times New Roman" panose="02020603050405020304" pitchFamily="18" charset="0"/>
              </a:rPr>
              <a:t>bedmaking</a:t>
            </a:r>
            <a:r>
              <a:rPr lang="en-US" altLang="en-US" dirty="0" smtClean="0">
                <a:latin typeface="Times New Roman" panose="02020603050405020304" pitchFamily="18" charset="0"/>
                <a:cs typeface="Times New Roman" panose="02020603050405020304" pitchFamily="18" charset="0"/>
              </a:rPr>
              <a:t> is important for the following reasons:</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Damp and wrinkled sheets are uncomfortable and may keep the resident from sleeping well.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Microorganisms thrive in moist, warm places, and damp, unclean bedding may cause infection or disease.</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Sheets that are not flat increase risk for pressure ulcers. </a:t>
            </a:r>
          </a:p>
          <a:p>
            <a:endParaRPr lang="en-US" dirty="0" smtClean="0">
              <a:latin typeface="Times New Roman" panose="02020603050405020304" pitchFamily="18" charset="0"/>
              <a:cs typeface="Times New Roman" panose="02020603050405020304" pitchFamily="18" charset="0"/>
            </a:endParaRPr>
          </a:p>
          <a:p>
            <a:pPr marL="0" indent="0">
              <a:buFontTx/>
              <a:buNone/>
            </a:pPr>
            <a:r>
              <a:rPr lang="en-US" altLang="en-US" dirty="0" smtClean="0">
                <a:latin typeface="Times New Roman" panose="02020603050405020304" pitchFamily="18" charset="0"/>
                <a:cs typeface="Times New Roman" panose="02020603050405020304" pitchFamily="18" charset="0"/>
              </a:rPr>
              <a:t>NAs should remember these guidelines for </a:t>
            </a:r>
            <a:r>
              <a:rPr lang="en-US" altLang="en-US" dirty="0" err="1" smtClean="0">
                <a:latin typeface="Times New Roman" panose="02020603050405020304" pitchFamily="18" charset="0"/>
                <a:cs typeface="Times New Roman" panose="02020603050405020304" pitchFamily="18" charset="0"/>
              </a:rPr>
              <a:t>bedmaking</a:t>
            </a:r>
            <a:r>
              <a:rPr lang="en-US" altLang="en-US" dirty="0" smtClean="0">
                <a:latin typeface="Times New Roman" panose="02020603050405020304" pitchFamily="18" charset="0"/>
                <a:cs typeface="Times New Roman" panose="02020603050405020304" pitchFamily="18" charset="0"/>
              </a:rPr>
              <a:t>:</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Keep linen wrinkle-free and tidy.</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Wash hands before handling clean linen.</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Place clean linen on clean surface, such as chair, </a:t>
            </a:r>
            <a:r>
              <a:rPr lang="en-US" altLang="en-US" dirty="0" err="1" smtClean="0">
                <a:latin typeface="Times New Roman" panose="02020603050405020304" pitchFamily="18" charset="0"/>
                <a:cs typeface="Times New Roman" panose="02020603050405020304" pitchFamily="18" charset="0"/>
              </a:rPr>
              <a:t>overbed</a:t>
            </a:r>
            <a:r>
              <a:rPr lang="en-US" altLang="en-US" dirty="0" smtClean="0">
                <a:latin typeface="Times New Roman" panose="02020603050405020304" pitchFamily="18" charset="0"/>
                <a:cs typeface="Times New Roman" panose="02020603050405020304" pitchFamily="18" charset="0"/>
              </a:rPr>
              <a:t> table, or bedside stand.</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Don gloves before removing bed linen.</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Look for personal items before removing linen.</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When removing linen, fold or roll linen so the dirtiest area is inside.</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Do not shake linen or clothes.</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Bag soiled linen at point of origin, and do not take it to other residents’ rooms.</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Sort soiled linen away from care areas.</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Place wet linen in </a:t>
            </a:r>
            <a:r>
              <a:rPr lang="en-US" altLang="en-US" dirty="0" err="1" smtClean="0">
                <a:latin typeface="Times New Roman" panose="02020603050405020304" pitchFamily="18" charset="0"/>
                <a:cs typeface="Times New Roman" panose="02020603050405020304" pitchFamily="18" charset="0"/>
              </a:rPr>
              <a:t>leakproof</a:t>
            </a:r>
            <a:r>
              <a:rPr lang="en-US" altLang="en-US" dirty="0" smtClean="0">
                <a:latin typeface="Times New Roman" panose="02020603050405020304" pitchFamily="18" charset="0"/>
                <a:cs typeface="Times New Roman" panose="02020603050405020304" pitchFamily="18" charset="0"/>
              </a:rPr>
              <a:t> bags.</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Wear gloves when handling soiled linen. Hold soiled linen away from your body. If dirty linen touches your uniform, your uniform becomes contaminated.</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Disposable bed protectors or pads are used for incontinent residents. Change them as soon as they are soiled or wet, and dispose of them properly.</a:t>
            </a:r>
          </a:p>
          <a:p>
            <a:pPr marL="628650" lvl="1" indent="-171450">
              <a:buFont typeface="Arial" panose="020B0604020202020204" pitchFamily="34" charset="0"/>
              <a:buChar char="•"/>
            </a:pPr>
            <a:endParaRPr lang="en-US" alt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8C9A075-EAF1-427C-A64B-C28842A2EB43}" type="slidenum">
              <a:rPr lang="en-US" smtClean="0"/>
              <a:t>7</a:t>
            </a:fld>
            <a:endParaRPr lang="en-US"/>
          </a:p>
        </p:txBody>
      </p:sp>
    </p:spTree>
    <p:extLst>
      <p:ext uri="{BB962C8B-B14F-4D97-AF65-F5344CB8AC3E}">
        <p14:creationId xmlns:p14="http://schemas.microsoft.com/office/powerpoint/2010/main" val="3139901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8016" lvl="1" indent="0">
              <a:buNone/>
            </a:pPr>
            <a:r>
              <a:rPr lang="en-US" altLang="en-US" dirty="0" smtClean="0">
                <a:latin typeface="Times New Roman" panose="02020603050405020304" pitchFamily="18" charset="0"/>
                <a:cs typeface="Times New Roman" panose="02020603050405020304" pitchFamily="18" charset="0"/>
              </a:rPr>
              <a:t>1.  Identify yourself by name. Identify the resident by name. </a:t>
            </a:r>
          </a:p>
          <a:p>
            <a:pPr marL="128016" lvl="1" indent="0">
              <a:buNone/>
            </a:pPr>
            <a:r>
              <a:rPr lang="en-US" altLang="en-US" dirty="0" smtClean="0">
                <a:latin typeface="Times New Roman" panose="02020603050405020304" pitchFamily="18" charset="0"/>
                <a:cs typeface="Times New Roman" panose="02020603050405020304" pitchFamily="18" charset="0"/>
              </a:rPr>
              <a:t>2.  Wash your hands.</a:t>
            </a:r>
          </a:p>
          <a:p>
            <a:pPr marL="128016" lvl="1" indent="0">
              <a:buNone/>
            </a:pPr>
            <a:r>
              <a:rPr lang="en-US" altLang="en-US" dirty="0" smtClean="0">
                <a:latin typeface="Times New Roman" panose="02020603050405020304" pitchFamily="18" charset="0"/>
                <a:cs typeface="Times New Roman" panose="02020603050405020304" pitchFamily="18" charset="0"/>
              </a:rPr>
              <a:t>3.  Explain procedure to the resident. Speak clearly, slowly, and directly. Maintain face-to-face contact whenever possible.</a:t>
            </a:r>
          </a:p>
          <a:p>
            <a:pPr marL="128016" lvl="1" indent="0">
              <a:buNone/>
            </a:pPr>
            <a:r>
              <a:rPr lang="en-US" altLang="en-US" dirty="0" smtClean="0">
                <a:latin typeface="Times New Roman" panose="02020603050405020304" pitchFamily="18" charset="0"/>
                <a:cs typeface="Times New Roman" panose="02020603050405020304" pitchFamily="18" charset="0"/>
              </a:rPr>
              <a:t>4.  Provide for the resident’s privacy with curtain, screen, or door.</a:t>
            </a:r>
          </a:p>
          <a:p>
            <a:pPr marL="128016" lvl="1" indent="0">
              <a:buNone/>
            </a:pPr>
            <a:r>
              <a:rPr lang="en-US" altLang="en-US" dirty="0" smtClean="0">
                <a:latin typeface="Times New Roman" panose="02020603050405020304" pitchFamily="18" charset="0"/>
                <a:cs typeface="Times New Roman" panose="02020603050405020304" pitchFamily="18" charset="0"/>
              </a:rPr>
              <a:t>5.  Place clean linen on clean surface within reach (e.g., bedside stand, </a:t>
            </a:r>
            <a:r>
              <a:rPr lang="en-US" altLang="en-US" dirty="0" err="1" smtClean="0">
                <a:latin typeface="Times New Roman" panose="02020603050405020304" pitchFamily="18" charset="0"/>
                <a:cs typeface="Times New Roman" panose="02020603050405020304" pitchFamily="18" charset="0"/>
              </a:rPr>
              <a:t>overbed</a:t>
            </a:r>
            <a:r>
              <a:rPr lang="en-US" altLang="en-US" dirty="0" smtClean="0">
                <a:latin typeface="Times New Roman" panose="02020603050405020304" pitchFamily="18" charset="0"/>
                <a:cs typeface="Times New Roman" panose="02020603050405020304" pitchFamily="18" charset="0"/>
              </a:rPr>
              <a:t> table, or chair).</a:t>
            </a:r>
          </a:p>
          <a:p>
            <a:pPr marL="128016" lvl="1" indent="0">
              <a:buNone/>
            </a:pPr>
            <a:r>
              <a:rPr lang="en-US" altLang="en-US" dirty="0" smtClean="0">
                <a:latin typeface="Times New Roman" panose="02020603050405020304" pitchFamily="18" charset="0"/>
                <a:cs typeface="Times New Roman" panose="02020603050405020304" pitchFamily="18" charset="0"/>
              </a:rPr>
              <a:t>6.  Adjust bed to a safe working level, usually waist high. Lower head of bed. Lock bed wheels.</a:t>
            </a:r>
          </a:p>
          <a:p>
            <a:pPr marL="128016" lvl="1" indent="0">
              <a:buNone/>
            </a:pPr>
            <a:r>
              <a:rPr lang="en-US" altLang="en-US" dirty="0" smtClean="0">
                <a:latin typeface="Times New Roman" panose="02020603050405020304" pitchFamily="18" charset="0"/>
                <a:cs typeface="Times New Roman" panose="02020603050405020304" pitchFamily="18" charset="0"/>
              </a:rPr>
              <a:t>7.  Put on gloves.</a:t>
            </a:r>
          </a:p>
          <a:p>
            <a:pPr marL="128016" lvl="1" indent="0">
              <a:buNone/>
            </a:pPr>
            <a:r>
              <a:rPr lang="en-US" altLang="en-US" dirty="0" smtClean="0">
                <a:latin typeface="Times New Roman" panose="02020603050405020304" pitchFamily="18" charset="0"/>
                <a:cs typeface="Times New Roman" panose="02020603050405020304" pitchFamily="18" charset="0"/>
              </a:rPr>
              <a:t>8.  Loosen top linen from the end of the bed on the </a:t>
            </a:r>
            <a:br>
              <a:rPr lang="en-US" altLang="en-US" dirty="0" smtClean="0">
                <a:latin typeface="Times New Roman" panose="02020603050405020304" pitchFamily="18" charset="0"/>
                <a:cs typeface="Times New Roman" panose="02020603050405020304" pitchFamily="18" charset="0"/>
              </a:rPr>
            </a:br>
            <a:r>
              <a:rPr lang="en-US" altLang="en-US" dirty="0" smtClean="0">
                <a:latin typeface="Times New Roman" panose="02020603050405020304" pitchFamily="18" charset="0"/>
                <a:cs typeface="Times New Roman" panose="02020603050405020304" pitchFamily="18" charset="0"/>
              </a:rPr>
              <a:t>working side. </a:t>
            </a:r>
          </a:p>
          <a:p>
            <a:pPr marL="128016" lvl="1" indent="0">
              <a:buNone/>
            </a:pPr>
            <a:r>
              <a:rPr lang="en-US" altLang="en-US" dirty="0" smtClean="0">
                <a:latin typeface="Times New Roman" panose="02020603050405020304" pitchFamily="18" charset="0"/>
                <a:cs typeface="Times New Roman" panose="02020603050405020304" pitchFamily="18" charset="0"/>
              </a:rPr>
              <a:t>9.  Unfold bath blanket over the top sheet to cover the resident, and remove the top sheet. Keep the resident covered at all times with the bath blanket.</a:t>
            </a:r>
          </a:p>
          <a:p>
            <a:pPr marL="128016" lvl="1" indent="0">
              <a:buNone/>
            </a:pPr>
            <a:r>
              <a:rPr lang="en-US" altLang="en-US" dirty="0" smtClean="0">
                <a:latin typeface="Times New Roman" panose="02020603050405020304" pitchFamily="18" charset="0"/>
                <a:cs typeface="Times New Roman" panose="02020603050405020304" pitchFamily="18" charset="0"/>
              </a:rPr>
              <a:t>10.  You will make the bed one side at a time. Raise side rail (if bed has them) on far side of bed. This protects the resident from falling out of the bed while you are making it. After raising side rail, go to the other side of the bed. Help resident to turn onto her side, moving away from you, toward the raised side rail.</a:t>
            </a:r>
          </a:p>
          <a:p>
            <a:pPr marL="128016" lvl="1" indent="0">
              <a:buNone/>
            </a:pPr>
            <a:r>
              <a:rPr lang="en-US" altLang="en-US" dirty="0" smtClean="0">
                <a:latin typeface="Times New Roman" panose="02020603050405020304" pitchFamily="18" charset="0"/>
                <a:cs typeface="Times New Roman" panose="02020603050405020304" pitchFamily="18" charset="0"/>
              </a:rPr>
              <a:t>11.  Loosen bottom soiled linen, mattress pad, and protector, if present, on the working side.</a:t>
            </a:r>
          </a:p>
          <a:p>
            <a:pPr marL="128016" lvl="1" indent="0">
              <a:buNone/>
            </a:pPr>
            <a:r>
              <a:rPr lang="en-US" altLang="en-US" dirty="0" smtClean="0">
                <a:latin typeface="Times New Roman" panose="02020603050405020304" pitchFamily="18" charset="0"/>
                <a:cs typeface="Times New Roman" panose="02020603050405020304" pitchFamily="18" charset="0"/>
              </a:rPr>
              <a:t>12.  Roll bottom soiled linen toward resident, soiled side inside. Tuck it snugly against the resident’s back.</a:t>
            </a:r>
          </a:p>
          <a:p>
            <a:pPr marL="128016" lvl="1" indent="0">
              <a:buNone/>
            </a:pPr>
            <a:r>
              <a:rPr lang="en-US" altLang="en-US" dirty="0" smtClean="0">
                <a:latin typeface="Times New Roman" panose="02020603050405020304" pitchFamily="18" charset="0"/>
                <a:cs typeface="Times New Roman" panose="02020603050405020304" pitchFamily="18" charset="0"/>
              </a:rPr>
              <a:t>13.  Place the mattress pad (if used) on the bed, attaching elastic at corners on working side.</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Continued on next slide</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8C9A075-EAF1-427C-A64B-C28842A2EB43}" type="slidenum">
              <a:rPr lang="en-US" smtClean="0"/>
              <a:t>8</a:t>
            </a:fld>
            <a:endParaRPr lang="en-US"/>
          </a:p>
        </p:txBody>
      </p:sp>
    </p:spTree>
    <p:extLst>
      <p:ext uri="{BB962C8B-B14F-4D97-AF65-F5344CB8AC3E}">
        <p14:creationId xmlns:p14="http://schemas.microsoft.com/office/powerpoint/2010/main" val="3686559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 lvl="1" indent="-91440">
              <a:spcBef>
                <a:spcPts val="1200"/>
              </a:spcBef>
              <a:spcAft>
                <a:spcPts val="200"/>
              </a:spcAft>
              <a:buSzPct val="100000"/>
              <a:buFont typeface="Tw Cen MT" panose="020B0602020104020603" pitchFamily="34" charset="0"/>
              <a:buChar char=" "/>
            </a:pPr>
            <a:r>
              <a:rPr lang="en-US" altLang="en-US" dirty="0" smtClean="0">
                <a:latin typeface="Times New Roman" panose="02020603050405020304" pitchFamily="18" charset="0"/>
                <a:cs typeface="Times New Roman" panose="02020603050405020304" pitchFamily="18" charset="0"/>
              </a:rPr>
              <a:t>14.  Place and tuck in clean bottom linen. Finish with bottom sheet free of wrinkles. If you are using a flat bottom sheet, leave enough overlap on each end to tuck under the mattress. If the sheet is only long enough to tuck in at one end, tuck it in securely at the top of the bed. Make hospital corners to keep bottom sheet wrinkle-free.</a:t>
            </a:r>
          </a:p>
          <a:p>
            <a:pPr marL="128016" lvl="1" indent="0">
              <a:lnSpc>
                <a:spcPct val="91000"/>
              </a:lnSpc>
              <a:buNone/>
            </a:pPr>
            <a:r>
              <a:rPr lang="en-US" altLang="en-US" dirty="0" smtClean="0">
                <a:latin typeface="Times New Roman" panose="02020603050405020304" pitchFamily="18" charset="0"/>
                <a:cs typeface="Times New Roman" panose="02020603050405020304" pitchFamily="18" charset="0"/>
              </a:rPr>
              <a:t>15. Smooth the bottom sheet out toward the resident. Be sure there are no wrinkles in the mattress pad. Roll the extra material toward the resident. Tuck it under the resident’s body.</a:t>
            </a:r>
          </a:p>
          <a:p>
            <a:pPr marL="128016" lvl="1" indent="0">
              <a:lnSpc>
                <a:spcPct val="91000"/>
              </a:lnSpc>
              <a:buNone/>
            </a:pPr>
            <a:r>
              <a:rPr lang="en-US" altLang="en-US" dirty="0" smtClean="0">
                <a:latin typeface="Times New Roman" panose="02020603050405020304" pitchFamily="18" charset="0"/>
                <a:cs typeface="Times New Roman" panose="02020603050405020304" pitchFamily="18" charset="0"/>
              </a:rPr>
              <a:t>16.  If using a waterproof bed protector, unfold it and center it on the bed. Tuck the side near you under the mattress. Smooth it out toward the resident. Tuck as you did with the sheet.</a:t>
            </a:r>
          </a:p>
          <a:p>
            <a:pPr marL="128016" lvl="1" indent="0">
              <a:buNone/>
            </a:pPr>
            <a:r>
              <a:rPr lang="en-US" altLang="en-US" dirty="0" smtClean="0">
                <a:latin typeface="Times New Roman" panose="02020603050405020304" pitchFamily="18" charset="0"/>
                <a:cs typeface="Times New Roman" panose="02020603050405020304" pitchFamily="18" charset="0"/>
              </a:rPr>
              <a:t>17.  If using a draw sheet, place it on the bed. Tuck in on your side, smooth, and tuck as you did with the other bedding.</a:t>
            </a:r>
          </a:p>
          <a:p>
            <a:pPr marL="128016" lvl="1" indent="0">
              <a:buNone/>
            </a:pPr>
            <a:r>
              <a:rPr lang="en-US" altLang="en-US" dirty="0" smtClean="0">
                <a:latin typeface="Times New Roman" panose="02020603050405020304" pitchFamily="18" charset="0"/>
                <a:cs typeface="Times New Roman" panose="02020603050405020304" pitchFamily="18" charset="0"/>
              </a:rPr>
              <a:t>18.  Raise side rail nearest you. Go to the other side of the bed and lower the side rail on that side. Help resident turn onto clean bottom sheet. Explain that she will be rolling over a pile of linen. Protect the resident from any soiled matter on the old linens</a:t>
            </a:r>
          </a:p>
          <a:p>
            <a:pPr marL="128016" lvl="1" indent="0">
              <a:buNone/>
            </a:pPr>
            <a:r>
              <a:rPr lang="en-US" altLang="en-US" dirty="0" smtClean="0">
                <a:latin typeface="Times New Roman" panose="02020603050405020304" pitchFamily="18" charset="0"/>
                <a:cs typeface="Times New Roman" panose="02020603050405020304" pitchFamily="18" charset="0"/>
              </a:rPr>
              <a:t>19.  Loosen the soiled linen. Check for any personal items. Roll linen from head to foot of the bed. Avoid contact with your skin or clothes. Place it in a hamper or bag. Never put it on the floor or furniture. Never shake it. Soiled bed linens are full of microorganisms that should not be spread to other parts of the room.</a:t>
            </a:r>
          </a:p>
          <a:p>
            <a:pPr marL="128016" lvl="1" indent="0">
              <a:lnSpc>
                <a:spcPct val="91000"/>
              </a:lnSpc>
              <a:buNone/>
            </a:pPr>
            <a:r>
              <a:rPr lang="en-US" altLang="en-US" dirty="0" smtClean="0">
                <a:latin typeface="Times New Roman" panose="02020603050405020304" pitchFamily="18" charset="0"/>
                <a:cs typeface="Times New Roman" panose="02020603050405020304" pitchFamily="18" charset="0"/>
              </a:rPr>
              <a:t>20.  Pull the clean linen through as quickly as possible. Start with the mattress pad and wrap around corners. Pull and tuck in clean bottom linen just like the other side. Pull and tuck in waterproof bed protector and draw sheet if used. Finish with bottom sheet free of wrinkles.</a:t>
            </a:r>
          </a:p>
          <a:p>
            <a:pPr marL="128016" lvl="1" indent="0">
              <a:lnSpc>
                <a:spcPct val="91000"/>
              </a:lnSpc>
              <a:buNone/>
            </a:pPr>
            <a:r>
              <a:rPr lang="en-US" altLang="en-US" dirty="0" smtClean="0">
                <a:latin typeface="Times New Roman" panose="02020603050405020304" pitchFamily="18" charset="0"/>
                <a:cs typeface="Times New Roman" panose="02020603050405020304" pitchFamily="18" charset="0"/>
              </a:rPr>
              <a:t>21.  Ask resident to turn onto her back. Help as needed. Keep resident covered and comfortable, with a pillow under her head. Raise the side rail.</a:t>
            </a:r>
          </a:p>
          <a:p>
            <a:pPr marL="128016" lvl="1" indent="0">
              <a:lnSpc>
                <a:spcPct val="81000"/>
              </a:lnSpc>
              <a:buNone/>
            </a:pPr>
            <a:r>
              <a:rPr lang="en-US" altLang="en-US" dirty="0" smtClean="0">
                <a:latin typeface="Times New Roman" panose="02020603050405020304" pitchFamily="18" charset="0"/>
                <a:cs typeface="Times New Roman" panose="02020603050405020304" pitchFamily="18" charset="0"/>
              </a:rPr>
              <a:t>22.  Unfold the top sheet. Place it over the resident and center it. Ask the resident to hold the top sheet. Slip the bath blanket or old sheet out from underneath. Put it in the hamper or bag.</a:t>
            </a:r>
          </a:p>
          <a:p>
            <a:pPr marL="128016" lvl="1" indent="0">
              <a:lnSpc>
                <a:spcPct val="81000"/>
              </a:lnSpc>
              <a:buNone/>
            </a:pPr>
            <a:r>
              <a:rPr lang="en-US" altLang="en-US" dirty="0" smtClean="0">
                <a:latin typeface="Times New Roman" panose="02020603050405020304" pitchFamily="18" charset="0"/>
                <a:cs typeface="Times New Roman" panose="02020603050405020304" pitchFamily="18" charset="0"/>
              </a:rPr>
              <a:t>23.  Place a blanket over the top sheet, matching the top edges. Tuck the bottom edges of top sheet and blanket under the bottom of the mattress. Make hospital corners on each side. Loosen the top linens over the resident’s feet. This prevents pressure on the feet. At the top of the bed, fold the top sheet over the blanket about six inches.</a:t>
            </a:r>
          </a:p>
          <a:p>
            <a:pPr marL="128016" lvl="1" indent="0">
              <a:lnSpc>
                <a:spcPct val="91000"/>
              </a:lnSpc>
              <a:buNone/>
            </a:pPr>
            <a:r>
              <a:rPr lang="en-US" altLang="en-US" dirty="0" smtClean="0">
                <a:latin typeface="Times New Roman" panose="02020603050405020304" pitchFamily="18" charset="0"/>
                <a:cs typeface="Times New Roman" panose="02020603050405020304" pitchFamily="18" charset="0"/>
              </a:rPr>
              <a:t>24.  Remove the pillow. Do not hold it near your face. Remove the soiled pillowcase by turning it inside out. Place it in the hamper or bag. </a:t>
            </a:r>
          </a:p>
          <a:p>
            <a:pPr marL="128016" lvl="1" indent="0">
              <a:lnSpc>
                <a:spcPct val="91000"/>
              </a:lnSpc>
              <a:buNone/>
            </a:pPr>
            <a:r>
              <a:rPr lang="en-US" altLang="en-US" dirty="0" smtClean="0">
                <a:latin typeface="Times New Roman" panose="02020603050405020304" pitchFamily="18" charset="0"/>
                <a:cs typeface="Times New Roman" panose="02020603050405020304" pitchFamily="18" charset="0"/>
              </a:rPr>
              <a:t>25.  Remove and discard gloves. Wash your hands.</a:t>
            </a:r>
          </a:p>
          <a:p>
            <a:pPr marL="128016" lvl="1" indent="0">
              <a:lnSpc>
                <a:spcPct val="91000"/>
              </a:lnSpc>
              <a:buNone/>
            </a:pPr>
            <a:r>
              <a:rPr lang="en-US" altLang="en-US" dirty="0" smtClean="0">
                <a:latin typeface="Times New Roman" panose="02020603050405020304" pitchFamily="18" charset="0"/>
                <a:cs typeface="Times New Roman" panose="02020603050405020304" pitchFamily="18" charset="0"/>
              </a:rPr>
              <a:t>26.  With one hand, grasp the clean pillowcase at the closed end. Turn it inside out over your arm. Next, using the same hand that has the pillowcase over it, grasp one narrow edge of the pillow. Pull the pillowcase over it with your free hand. Do the same for any other pillows. Place them under resident’s head with open end away from door.</a:t>
            </a:r>
          </a:p>
          <a:p>
            <a:pPr marL="128016" lvl="1" indent="0">
              <a:lnSpc>
                <a:spcPct val="91000"/>
              </a:lnSpc>
              <a:buNone/>
            </a:pPr>
            <a:r>
              <a:rPr lang="en-US" altLang="en-US" dirty="0" smtClean="0">
                <a:latin typeface="Times New Roman" panose="02020603050405020304" pitchFamily="18" charset="0"/>
                <a:cs typeface="Times New Roman" panose="02020603050405020304" pitchFamily="18" charset="0"/>
              </a:rPr>
              <a:t>27.  Make resident comfortable.</a:t>
            </a:r>
          </a:p>
          <a:p>
            <a:pPr marL="128016" lvl="1" indent="0">
              <a:lnSpc>
                <a:spcPct val="91000"/>
              </a:lnSpc>
              <a:buNone/>
            </a:pPr>
            <a:r>
              <a:rPr lang="en-US" altLang="en-US" dirty="0" smtClean="0">
                <a:latin typeface="Times New Roman" panose="02020603050405020304" pitchFamily="18" charset="0"/>
                <a:cs typeface="Times New Roman" panose="02020603050405020304" pitchFamily="18" charset="0"/>
              </a:rPr>
              <a:t>28.  Return bed to lowest position. Leave side rails in the ordered position. Remove privacy measures. </a:t>
            </a:r>
          </a:p>
          <a:p>
            <a:pPr marL="128016" lvl="1" indent="0">
              <a:lnSpc>
                <a:spcPct val="91000"/>
              </a:lnSpc>
              <a:buNone/>
            </a:pPr>
            <a:r>
              <a:rPr lang="en-US" altLang="en-US" dirty="0" smtClean="0">
                <a:latin typeface="Times New Roman" panose="02020603050405020304" pitchFamily="18" charset="0"/>
                <a:cs typeface="Times New Roman" panose="02020603050405020304" pitchFamily="18" charset="0"/>
              </a:rPr>
              <a:t>28.  Place call light within resident’s reach.</a:t>
            </a:r>
          </a:p>
          <a:p>
            <a:pPr marL="128016" lvl="1" indent="0">
              <a:lnSpc>
                <a:spcPct val="91000"/>
              </a:lnSpc>
              <a:buNone/>
            </a:pPr>
            <a:r>
              <a:rPr lang="en-US" altLang="en-US" dirty="0" smtClean="0">
                <a:latin typeface="Times New Roman" panose="02020603050405020304" pitchFamily="18" charset="0"/>
                <a:cs typeface="Times New Roman" panose="02020603050405020304" pitchFamily="18" charset="0"/>
              </a:rPr>
              <a:t>29.  Take laundry bag or hamper to proper area. </a:t>
            </a:r>
          </a:p>
          <a:p>
            <a:pPr marL="128016" lvl="1" indent="0">
              <a:lnSpc>
                <a:spcPct val="91000"/>
              </a:lnSpc>
              <a:buNone/>
            </a:pPr>
            <a:r>
              <a:rPr lang="en-US" altLang="en-US" dirty="0" smtClean="0">
                <a:latin typeface="Times New Roman" panose="02020603050405020304" pitchFamily="18" charset="0"/>
                <a:cs typeface="Times New Roman" panose="02020603050405020304" pitchFamily="18" charset="0"/>
              </a:rPr>
              <a:t>30.  Wash your hands.</a:t>
            </a:r>
          </a:p>
          <a:p>
            <a:pPr marL="128016" lvl="1" indent="0">
              <a:lnSpc>
                <a:spcPct val="91000"/>
              </a:lnSpc>
              <a:buNone/>
            </a:pPr>
            <a:r>
              <a:rPr lang="en-US" altLang="en-US" dirty="0" smtClean="0">
                <a:latin typeface="Times New Roman" panose="02020603050405020304" pitchFamily="18" charset="0"/>
                <a:cs typeface="Times New Roman" panose="02020603050405020304" pitchFamily="18" charset="0"/>
              </a:rPr>
              <a:t>31.  Report any changes in resident to the nurse.</a:t>
            </a:r>
          </a:p>
          <a:p>
            <a:pPr marL="128016" lvl="1" indent="0">
              <a:lnSpc>
                <a:spcPct val="91000"/>
              </a:lnSpc>
              <a:buNone/>
            </a:pPr>
            <a:r>
              <a:rPr lang="en-US" altLang="en-US" dirty="0" smtClean="0">
                <a:latin typeface="Times New Roman" panose="02020603050405020304" pitchFamily="18" charset="0"/>
                <a:cs typeface="Times New Roman" panose="02020603050405020304" pitchFamily="18" charset="0"/>
              </a:rPr>
              <a:t>32.  Document procedure using facility guidelines.</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8C9A075-EAF1-427C-A64B-C28842A2EB43}" type="slidenum">
              <a:rPr lang="en-US" smtClean="0"/>
              <a:t>9</a:t>
            </a:fld>
            <a:endParaRPr lang="en-US"/>
          </a:p>
        </p:txBody>
      </p:sp>
    </p:spTree>
    <p:extLst>
      <p:ext uri="{BB962C8B-B14F-4D97-AF65-F5344CB8AC3E}">
        <p14:creationId xmlns:p14="http://schemas.microsoft.com/office/powerpoint/2010/main" val="2281067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8016" lvl="1" indent="0">
              <a:lnSpc>
                <a:spcPct val="81000"/>
              </a:lnSpc>
              <a:buNone/>
            </a:pPr>
            <a:r>
              <a:rPr lang="en-US" altLang="en-US" dirty="0" smtClean="0">
                <a:latin typeface="Times New Roman" panose="02020603050405020304" pitchFamily="18" charset="0"/>
                <a:cs typeface="Times New Roman" panose="02020603050405020304" pitchFamily="18" charset="0"/>
              </a:rPr>
              <a:t>1.  Wash your hands. </a:t>
            </a:r>
          </a:p>
          <a:p>
            <a:pPr marL="128016" lvl="1" indent="0">
              <a:lnSpc>
                <a:spcPct val="81000"/>
              </a:lnSpc>
              <a:buNone/>
            </a:pPr>
            <a:r>
              <a:rPr lang="en-US" altLang="en-US" dirty="0" smtClean="0">
                <a:latin typeface="Times New Roman" panose="02020603050405020304" pitchFamily="18" charset="0"/>
                <a:cs typeface="Times New Roman" panose="02020603050405020304" pitchFamily="18" charset="0"/>
              </a:rPr>
              <a:t>2.  Place clean linen on clean surface within reach (e.g., bedside stand, </a:t>
            </a:r>
            <a:r>
              <a:rPr lang="en-US" altLang="en-US" dirty="0" err="1" smtClean="0">
                <a:latin typeface="Times New Roman" panose="02020603050405020304" pitchFamily="18" charset="0"/>
                <a:cs typeface="Times New Roman" panose="02020603050405020304" pitchFamily="18" charset="0"/>
              </a:rPr>
              <a:t>overbed</a:t>
            </a:r>
            <a:r>
              <a:rPr lang="en-US" altLang="en-US" dirty="0" smtClean="0">
                <a:latin typeface="Times New Roman" panose="02020603050405020304" pitchFamily="18" charset="0"/>
                <a:cs typeface="Times New Roman" panose="02020603050405020304" pitchFamily="18" charset="0"/>
              </a:rPr>
              <a:t> table, or chair).</a:t>
            </a:r>
          </a:p>
          <a:p>
            <a:pPr marL="128016" lvl="1" indent="0">
              <a:lnSpc>
                <a:spcPct val="81000"/>
              </a:lnSpc>
              <a:buNone/>
            </a:pPr>
            <a:r>
              <a:rPr lang="en-US" altLang="en-US" dirty="0" smtClean="0">
                <a:latin typeface="Times New Roman" panose="02020603050405020304" pitchFamily="18" charset="0"/>
                <a:cs typeface="Times New Roman" panose="02020603050405020304" pitchFamily="18" charset="0"/>
              </a:rPr>
              <a:t>3.  Adjust bed to a safe working level, usually waist high. Put bed in flattest position. Lock bed wheels.</a:t>
            </a:r>
          </a:p>
          <a:p>
            <a:pPr marL="128016" lvl="1" indent="0">
              <a:lnSpc>
                <a:spcPct val="81000"/>
              </a:lnSpc>
              <a:buNone/>
            </a:pPr>
            <a:r>
              <a:rPr lang="en-US" altLang="en-US" dirty="0" smtClean="0">
                <a:latin typeface="Times New Roman" panose="02020603050405020304" pitchFamily="18" charset="0"/>
                <a:cs typeface="Times New Roman" panose="02020603050405020304" pitchFamily="18" charset="0"/>
              </a:rPr>
              <a:t>4.  Put on gloves.</a:t>
            </a:r>
          </a:p>
          <a:p>
            <a:pPr marL="128016" lvl="1" indent="0">
              <a:lnSpc>
                <a:spcPct val="81000"/>
              </a:lnSpc>
              <a:buNone/>
            </a:pPr>
            <a:r>
              <a:rPr lang="en-US" altLang="en-US" dirty="0" smtClean="0">
                <a:latin typeface="Times New Roman" panose="02020603050405020304" pitchFamily="18" charset="0"/>
                <a:cs typeface="Times New Roman" panose="02020603050405020304" pitchFamily="18" charset="0"/>
              </a:rPr>
              <a:t>5.  Loosen soiled linen. Roll soiled linen (soiled side inside) from head to foot of bed. Avoid contact with your skin or clothes. Place it in a hamper or bag. Do not put it on the floor or furniture.</a:t>
            </a:r>
          </a:p>
          <a:p>
            <a:pPr marL="128016" lvl="1" indent="0">
              <a:lnSpc>
                <a:spcPct val="81000"/>
              </a:lnSpc>
              <a:buNone/>
            </a:pPr>
            <a:r>
              <a:rPr lang="en-US" altLang="en-US" dirty="0" smtClean="0">
                <a:latin typeface="Times New Roman" panose="02020603050405020304" pitchFamily="18" charset="0"/>
                <a:cs typeface="Times New Roman" panose="02020603050405020304" pitchFamily="18" charset="0"/>
              </a:rPr>
              <a:t>6.  Remove and discard gloves. Wash your hands.</a:t>
            </a:r>
          </a:p>
          <a:p>
            <a:pPr marL="128016" lvl="1" indent="0">
              <a:lnSpc>
                <a:spcPct val="81000"/>
              </a:lnSpc>
              <a:buNone/>
            </a:pPr>
            <a:r>
              <a:rPr lang="en-US" altLang="en-US" dirty="0" smtClean="0">
                <a:latin typeface="Times New Roman" panose="02020603050405020304" pitchFamily="18" charset="0"/>
                <a:cs typeface="Times New Roman" panose="02020603050405020304" pitchFamily="18" charset="0"/>
              </a:rPr>
              <a:t>7.  Remake the bed. Start with the mattress pad and wrap around corners. Place bottom sheet, tucking under mattress. Make hospital corners to keep the bottom sheet wrinkle-free. Put on waterproof bed protector and draw sheet, if used, smooth, and tuck under sides of bed.</a:t>
            </a:r>
          </a:p>
          <a:p>
            <a:pPr marL="128016" lvl="1" indent="0">
              <a:lnSpc>
                <a:spcPct val="81000"/>
              </a:lnSpc>
              <a:buNone/>
            </a:pPr>
            <a:r>
              <a:rPr lang="en-US" altLang="en-US" dirty="0" smtClean="0">
                <a:latin typeface="Times New Roman" panose="02020603050405020304" pitchFamily="18" charset="0"/>
                <a:cs typeface="Times New Roman" panose="02020603050405020304" pitchFamily="18" charset="0"/>
              </a:rPr>
              <a:t>8.  Place top sheet and blanket over bed. Center these, tuck under end of bed and make hospital corners. Fold down the top sheet over the blanket about six inches. Fold both top sheet and blanket down so resident can easily get into bed. If resident will not be returning to bed immediately, leave bedding up.</a:t>
            </a:r>
          </a:p>
          <a:p>
            <a:pPr marL="128016" lvl="1" indent="0">
              <a:lnSpc>
                <a:spcPct val="81000"/>
              </a:lnSpc>
              <a:buNone/>
            </a:pPr>
            <a:r>
              <a:rPr lang="en-US" altLang="en-US" dirty="0" smtClean="0">
                <a:latin typeface="Times New Roman" panose="02020603050405020304" pitchFamily="18" charset="0"/>
                <a:cs typeface="Times New Roman" panose="02020603050405020304" pitchFamily="18" charset="0"/>
              </a:rPr>
              <a:t>9.  Remove pillows and pillowcases. Put on clean pillowcases. Replace pillows.</a:t>
            </a:r>
          </a:p>
          <a:p>
            <a:pPr marL="128016" lvl="1" indent="0">
              <a:lnSpc>
                <a:spcPct val="81000"/>
              </a:lnSpc>
              <a:buNone/>
            </a:pPr>
            <a:r>
              <a:rPr lang="en-US" altLang="en-US" dirty="0" smtClean="0">
                <a:latin typeface="Times New Roman" panose="02020603050405020304" pitchFamily="18" charset="0"/>
                <a:cs typeface="Times New Roman" panose="02020603050405020304" pitchFamily="18" charset="0"/>
              </a:rPr>
              <a:t>10.  Return bed to lowest position. </a:t>
            </a:r>
          </a:p>
          <a:p>
            <a:pPr marL="128016" lvl="1" indent="0">
              <a:lnSpc>
                <a:spcPct val="81000"/>
              </a:lnSpc>
              <a:buNone/>
            </a:pPr>
            <a:r>
              <a:rPr lang="en-US" altLang="en-US" dirty="0" smtClean="0">
                <a:latin typeface="Times New Roman" panose="02020603050405020304" pitchFamily="18" charset="0"/>
                <a:cs typeface="Times New Roman" panose="02020603050405020304" pitchFamily="18" charset="0"/>
              </a:rPr>
              <a:t>11.  Take laundry bag or hamper to proper area. </a:t>
            </a:r>
          </a:p>
          <a:p>
            <a:pPr marL="128016" lvl="1" indent="0">
              <a:lnSpc>
                <a:spcPct val="81000"/>
              </a:lnSpc>
              <a:buNone/>
            </a:pPr>
            <a:r>
              <a:rPr lang="en-US" altLang="en-US" dirty="0" smtClean="0">
                <a:latin typeface="Times New Roman" panose="02020603050405020304" pitchFamily="18" charset="0"/>
                <a:cs typeface="Times New Roman" panose="02020603050405020304" pitchFamily="18" charset="0"/>
              </a:rPr>
              <a:t>12.  Wash your hands.</a:t>
            </a:r>
          </a:p>
          <a:p>
            <a:pPr marL="128016" lvl="1" indent="0">
              <a:lnSpc>
                <a:spcPct val="81000"/>
              </a:lnSpc>
              <a:buNone/>
            </a:pPr>
            <a:r>
              <a:rPr lang="en-US" altLang="en-US" dirty="0" smtClean="0">
                <a:latin typeface="Times New Roman" panose="02020603050405020304" pitchFamily="18" charset="0"/>
                <a:cs typeface="Times New Roman" panose="02020603050405020304" pitchFamily="18" charset="0"/>
              </a:rPr>
              <a:t>13. Document procedure using facility guidelines.</a:t>
            </a:r>
          </a:p>
          <a:p>
            <a:endParaRPr lang="en-US"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8C9A075-EAF1-427C-A64B-C28842A2EB43}" type="slidenum">
              <a:rPr lang="en-US" smtClean="0"/>
              <a:t>10</a:t>
            </a:fld>
            <a:endParaRPr lang="en-US"/>
          </a:p>
        </p:txBody>
      </p:sp>
    </p:spTree>
    <p:extLst>
      <p:ext uri="{BB962C8B-B14F-4D97-AF65-F5344CB8AC3E}">
        <p14:creationId xmlns:p14="http://schemas.microsoft.com/office/powerpoint/2010/main" val="920478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8016" lvl="1" indent="0">
              <a:lnSpc>
                <a:spcPct val="81000"/>
              </a:lnSpc>
              <a:buNone/>
            </a:pPr>
            <a:r>
              <a:rPr lang="en-US" altLang="en-US" dirty="0" smtClean="0">
                <a:latin typeface="Times New Roman" panose="02020603050405020304" pitchFamily="18" charset="0"/>
                <a:cs typeface="Times New Roman" panose="02020603050405020304" pitchFamily="18" charset="0"/>
              </a:rPr>
              <a:t>1.  Wash your hands.</a:t>
            </a:r>
          </a:p>
          <a:p>
            <a:pPr marL="128016" lvl="1" indent="0">
              <a:lnSpc>
                <a:spcPct val="81000"/>
              </a:lnSpc>
              <a:buNone/>
            </a:pPr>
            <a:r>
              <a:rPr lang="en-US" altLang="en-US" dirty="0" smtClean="0">
                <a:latin typeface="Times New Roman" panose="02020603050405020304" pitchFamily="18" charset="0"/>
                <a:cs typeface="Times New Roman" panose="02020603050405020304" pitchFamily="18" charset="0"/>
              </a:rPr>
              <a:t>2.  Place clean linen on clean surface within reach (e.g., bedside stand, </a:t>
            </a:r>
            <a:r>
              <a:rPr lang="en-US" altLang="en-US" dirty="0" err="1" smtClean="0">
                <a:latin typeface="Times New Roman" panose="02020603050405020304" pitchFamily="18" charset="0"/>
                <a:cs typeface="Times New Roman" panose="02020603050405020304" pitchFamily="18" charset="0"/>
              </a:rPr>
              <a:t>overbed</a:t>
            </a:r>
            <a:r>
              <a:rPr lang="en-US" altLang="en-US" dirty="0" smtClean="0">
                <a:latin typeface="Times New Roman" panose="02020603050405020304" pitchFamily="18" charset="0"/>
                <a:cs typeface="Times New Roman" panose="02020603050405020304" pitchFamily="18" charset="0"/>
              </a:rPr>
              <a:t> table, or chair).</a:t>
            </a:r>
          </a:p>
          <a:p>
            <a:pPr marL="128016" lvl="1" indent="0">
              <a:lnSpc>
                <a:spcPct val="81000"/>
              </a:lnSpc>
              <a:buNone/>
            </a:pPr>
            <a:r>
              <a:rPr lang="en-US" altLang="en-US" dirty="0" smtClean="0">
                <a:latin typeface="Times New Roman" panose="02020603050405020304" pitchFamily="18" charset="0"/>
                <a:cs typeface="Times New Roman" panose="02020603050405020304" pitchFamily="18" charset="0"/>
              </a:rPr>
              <a:t>3.  Adjust bed to a safe working level, usually waist high. Lock bed wheels.</a:t>
            </a:r>
          </a:p>
          <a:p>
            <a:pPr marL="128016" lvl="1" indent="0">
              <a:lnSpc>
                <a:spcPct val="81000"/>
              </a:lnSpc>
              <a:buNone/>
            </a:pPr>
            <a:r>
              <a:rPr lang="en-US" altLang="en-US" dirty="0" smtClean="0">
                <a:latin typeface="Times New Roman" panose="02020603050405020304" pitchFamily="18" charset="0"/>
                <a:cs typeface="Times New Roman" panose="02020603050405020304" pitchFamily="18" charset="0"/>
              </a:rPr>
              <a:t>4.  Put on gloves.</a:t>
            </a:r>
          </a:p>
          <a:p>
            <a:pPr marL="128016" lvl="1" indent="0">
              <a:lnSpc>
                <a:spcPct val="81000"/>
              </a:lnSpc>
              <a:buNone/>
            </a:pPr>
            <a:r>
              <a:rPr lang="en-US" altLang="en-US" dirty="0" smtClean="0">
                <a:latin typeface="Times New Roman" panose="02020603050405020304" pitchFamily="18" charset="0"/>
                <a:cs typeface="Times New Roman" panose="02020603050405020304" pitchFamily="18" charset="0"/>
              </a:rPr>
              <a:t>5.  Remove all soiled linen, rolling it (soiled side inside) from head to foot of bed. Avoid contact with your skin or clothes. Place it in a hamper or bag.</a:t>
            </a:r>
          </a:p>
          <a:p>
            <a:pPr marL="128016" lvl="1" indent="0">
              <a:lnSpc>
                <a:spcPct val="81000"/>
              </a:lnSpc>
              <a:buNone/>
            </a:pPr>
            <a:r>
              <a:rPr lang="en-US" altLang="en-US" dirty="0" smtClean="0">
                <a:latin typeface="Times New Roman" panose="02020603050405020304" pitchFamily="18" charset="0"/>
                <a:cs typeface="Times New Roman" panose="02020603050405020304" pitchFamily="18" charset="0"/>
              </a:rPr>
              <a:t>6.  Remove and discard gloves. Wash your hands.</a:t>
            </a:r>
          </a:p>
          <a:p>
            <a:pPr marL="128016" lvl="1" indent="0">
              <a:lnSpc>
                <a:spcPct val="81000"/>
              </a:lnSpc>
              <a:buNone/>
            </a:pPr>
            <a:r>
              <a:rPr lang="en-US" altLang="en-US" dirty="0" smtClean="0">
                <a:latin typeface="Times New Roman" panose="02020603050405020304" pitchFamily="18" charset="0"/>
                <a:cs typeface="Times New Roman" panose="02020603050405020304" pitchFamily="18" charset="0"/>
              </a:rPr>
              <a:t>7.  Make an unoccupied, closed bed. See procedure: Making an unoccupied bed.</a:t>
            </a:r>
          </a:p>
          <a:p>
            <a:pPr marL="128016" lvl="1" indent="0">
              <a:lnSpc>
                <a:spcPct val="81000"/>
              </a:lnSpc>
              <a:buNone/>
            </a:pPr>
            <a:r>
              <a:rPr lang="en-US" altLang="en-US" dirty="0" smtClean="0">
                <a:latin typeface="Times New Roman" panose="02020603050405020304" pitchFamily="18" charset="0"/>
                <a:cs typeface="Times New Roman" panose="02020603050405020304" pitchFamily="18" charset="0"/>
              </a:rPr>
              <a:t>8.  Loosen linens on the side of bed that is away from the door (where the stretcher will be).</a:t>
            </a:r>
          </a:p>
          <a:p>
            <a:pPr marL="128016" lvl="1" indent="0">
              <a:lnSpc>
                <a:spcPct val="81000"/>
              </a:lnSpc>
              <a:buNone/>
            </a:pPr>
            <a:r>
              <a:rPr lang="en-US" altLang="en-US" dirty="0" smtClean="0">
                <a:latin typeface="Times New Roman" panose="02020603050405020304" pitchFamily="18" charset="0"/>
                <a:cs typeface="Times New Roman" panose="02020603050405020304" pitchFamily="18" charset="0"/>
              </a:rPr>
              <a:t>9.  Fanfold linens lengthwise to the side away from door. </a:t>
            </a:r>
            <a:r>
              <a:rPr lang="en-US" altLang="en-US" dirty="0" err="1" smtClean="0">
                <a:latin typeface="Times New Roman" panose="02020603050405020304" pitchFamily="18" charset="0"/>
                <a:cs typeface="Times New Roman" panose="02020603050405020304" pitchFamily="18" charset="0"/>
              </a:rPr>
              <a:t>Fanfolded</a:t>
            </a:r>
            <a:r>
              <a:rPr lang="en-US" altLang="en-US" dirty="0" smtClean="0">
                <a:latin typeface="Times New Roman" panose="02020603050405020304" pitchFamily="18" charset="0"/>
                <a:cs typeface="Times New Roman" panose="02020603050405020304" pitchFamily="18" charset="0"/>
              </a:rPr>
              <a:t> means folded several times into pleats.</a:t>
            </a:r>
          </a:p>
          <a:p>
            <a:pPr marL="128016" lvl="1" indent="0">
              <a:lnSpc>
                <a:spcPct val="81000"/>
              </a:lnSpc>
              <a:buNone/>
            </a:pPr>
            <a:r>
              <a:rPr lang="en-US" altLang="en-US" dirty="0" smtClean="0">
                <a:latin typeface="Times New Roman" panose="02020603050405020304" pitchFamily="18" charset="0"/>
                <a:cs typeface="Times New Roman" panose="02020603050405020304" pitchFamily="18" charset="0"/>
              </a:rPr>
              <a:t>10.  Put on clean pillowcases. Replace pillows.</a:t>
            </a:r>
          </a:p>
          <a:p>
            <a:pPr marL="128016" lvl="1" indent="0">
              <a:lnSpc>
                <a:spcPct val="81000"/>
              </a:lnSpc>
              <a:buNone/>
            </a:pPr>
            <a:r>
              <a:rPr lang="en-US" altLang="en-US" dirty="0" smtClean="0">
                <a:latin typeface="Times New Roman" panose="02020603050405020304" pitchFamily="18" charset="0"/>
                <a:cs typeface="Times New Roman" panose="02020603050405020304" pitchFamily="18" charset="0"/>
              </a:rPr>
              <a:t>11.  Leave bed in its locked position with both side rails down.</a:t>
            </a:r>
          </a:p>
          <a:p>
            <a:pPr marL="128016" lvl="1" indent="0">
              <a:lnSpc>
                <a:spcPct val="81000"/>
              </a:lnSpc>
              <a:buNone/>
            </a:pPr>
            <a:r>
              <a:rPr lang="en-US" altLang="en-US" dirty="0" smtClean="0">
                <a:latin typeface="Times New Roman" panose="02020603050405020304" pitchFamily="18" charset="0"/>
                <a:cs typeface="Times New Roman" panose="02020603050405020304" pitchFamily="18" charset="0"/>
              </a:rPr>
              <a:t>12.  Make sure the pathway to the bed is clear.</a:t>
            </a:r>
          </a:p>
          <a:p>
            <a:pPr marL="128016" lvl="1" indent="0">
              <a:lnSpc>
                <a:spcPct val="81000"/>
              </a:lnSpc>
              <a:buNone/>
            </a:pPr>
            <a:r>
              <a:rPr lang="en-US" altLang="en-US" dirty="0" smtClean="0">
                <a:latin typeface="Times New Roman" panose="02020603050405020304" pitchFamily="18" charset="0"/>
                <a:cs typeface="Times New Roman" panose="02020603050405020304" pitchFamily="18" charset="0"/>
              </a:rPr>
              <a:t>13.  Take laundry bag or hamper to proper area. </a:t>
            </a:r>
          </a:p>
          <a:p>
            <a:pPr marL="128016" lvl="1" indent="0">
              <a:lnSpc>
                <a:spcPct val="81000"/>
              </a:lnSpc>
              <a:buNone/>
            </a:pPr>
            <a:r>
              <a:rPr lang="en-US" altLang="en-US" dirty="0" smtClean="0">
                <a:latin typeface="Times New Roman" panose="02020603050405020304" pitchFamily="18" charset="0"/>
                <a:cs typeface="Times New Roman" panose="02020603050405020304" pitchFamily="18" charset="0"/>
              </a:rPr>
              <a:t>14.  Wash your hands.</a:t>
            </a:r>
          </a:p>
          <a:p>
            <a:pPr marL="128016" lvl="1" indent="0">
              <a:lnSpc>
                <a:spcPct val="81000"/>
              </a:lnSpc>
              <a:buNone/>
            </a:pPr>
            <a:r>
              <a:rPr lang="en-US" altLang="en-US" dirty="0" smtClean="0">
                <a:latin typeface="Times New Roman" panose="02020603050405020304" pitchFamily="18" charset="0"/>
                <a:cs typeface="Times New Roman" panose="02020603050405020304" pitchFamily="18" charset="0"/>
              </a:rPr>
              <a:t>15.  Document procedure using facility guidelines.</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8C9A075-EAF1-427C-A64B-C28842A2EB43}" type="slidenum">
              <a:rPr lang="en-US" smtClean="0"/>
              <a:t>11</a:t>
            </a:fld>
            <a:endParaRPr lang="en-US"/>
          </a:p>
        </p:txBody>
      </p:sp>
    </p:spTree>
    <p:extLst>
      <p:ext uri="{BB962C8B-B14F-4D97-AF65-F5344CB8AC3E}">
        <p14:creationId xmlns:p14="http://schemas.microsoft.com/office/powerpoint/2010/main" val="22522913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7/14/2015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13" name="Rectangle 12"/>
          <p:cNvSpPr/>
          <p:nvPr/>
        </p:nvSpPr>
        <p:spPr>
          <a:xfrm>
            <a:off x="0" y="-1"/>
            <a:ext cx="12192000" cy="4572001"/>
          </a:xfrm>
          <a:prstGeom prst="rect">
            <a:avLst/>
          </a:prstGeom>
          <a:blipFill dpi="0" rotWithShape="1">
            <a:blip r:embed="rId2">
              <a:duotone>
                <a:schemeClr val="accent1">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7/14/2015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7/14/2015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7/14/2015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7/14/2015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10" name="Rectangle 9"/>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7/14/2015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7/14/2015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7/14/2015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7/14/2015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7/14/2015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7/14/2015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7/14/2015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12: The Resident’s unit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36387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an unoccupied bed</a:t>
            </a:r>
            <a:endParaRPr lang="en-US" dirty="0"/>
          </a:p>
        </p:txBody>
      </p:sp>
      <p:sp>
        <p:nvSpPr>
          <p:cNvPr id="3" name="Content Placeholder 2"/>
          <p:cNvSpPr>
            <a:spLocks noGrp="1"/>
          </p:cNvSpPr>
          <p:nvPr>
            <p:ph idx="1"/>
          </p:nvPr>
        </p:nvSpPr>
        <p:spPr>
          <a:xfrm>
            <a:off x="1024128" y="1708484"/>
            <a:ext cx="9720073" cy="5149516"/>
          </a:xfrm>
        </p:spPr>
        <p:txBody>
          <a:bodyPr>
            <a:normAutofit lnSpcReduction="10000"/>
          </a:bodyPr>
          <a:lstStyle/>
          <a:p>
            <a:pPr marL="128016" lvl="1" indent="0">
              <a:lnSpc>
                <a:spcPct val="81000"/>
              </a:lnSpc>
              <a:buNone/>
            </a:pPr>
            <a:r>
              <a:rPr lang="en-US" altLang="en-US" dirty="0" smtClean="0"/>
              <a:t>1.  Wash </a:t>
            </a:r>
            <a:r>
              <a:rPr lang="en-US" altLang="en-US" dirty="0"/>
              <a:t>your hands. </a:t>
            </a:r>
          </a:p>
          <a:p>
            <a:pPr marL="128016" lvl="1" indent="0">
              <a:lnSpc>
                <a:spcPct val="81000"/>
              </a:lnSpc>
              <a:buNone/>
            </a:pPr>
            <a:r>
              <a:rPr lang="en-US" altLang="en-US" dirty="0" smtClean="0"/>
              <a:t>2.  Place </a:t>
            </a:r>
            <a:r>
              <a:rPr lang="en-US" altLang="en-US" dirty="0"/>
              <a:t>clean linen on clean surface within reach (e.g., bedside stand, </a:t>
            </a:r>
            <a:r>
              <a:rPr lang="en-US" altLang="en-US" dirty="0" err="1"/>
              <a:t>overbed</a:t>
            </a:r>
            <a:r>
              <a:rPr lang="en-US" altLang="en-US" dirty="0"/>
              <a:t> table, or chair).</a:t>
            </a:r>
          </a:p>
          <a:p>
            <a:pPr marL="128016" lvl="1" indent="0">
              <a:lnSpc>
                <a:spcPct val="81000"/>
              </a:lnSpc>
              <a:buNone/>
            </a:pPr>
            <a:r>
              <a:rPr lang="en-US" altLang="en-US" dirty="0" smtClean="0"/>
              <a:t>3.  Adjust </a:t>
            </a:r>
            <a:r>
              <a:rPr lang="en-US" altLang="en-US" dirty="0"/>
              <a:t>bed to a safe working level, usually waist high. Put bed in flattest position. Lock bed wheels.</a:t>
            </a:r>
          </a:p>
          <a:p>
            <a:pPr marL="128016" lvl="1" indent="0">
              <a:lnSpc>
                <a:spcPct val="81000"/>
              </a:lnSpc>
              <a:buNone/>
            </a:pPr>
            <a:r>
              <a:rPr lang="en-US" altLang="en-US" dirty="0" smtClean="0"/>
              <a:t>4.  Put </a:t>
            </a:r>
            <a:r>
              <a:rPr lang="en-US" altLang="en-US" dirty="0"/>
              <a:t>on gloves.</a:t>
            </a:r>
          </a:p>
          <a:p>
            <a:pPr marL="128016" lvl="1" indent="0">
              <a:lnSpc>
                <a:spcPct val="81000"/>
              </a:lnSpc>
              <a:buNone/>
            </a:pPr>
            <a:r>
              <a:rPr lang="en-US" altLang="en-US" dirty="0" smtClean="0"/>
              <a:t>5.  Loosen </a:t>
            </a:r>
            <a:r>
              <a:rPr lang="en-US" altLang="en-US" dirty="0"/>
              <a:t>soiled linen. Roll soiled linen (soiled side inside) from head to foot of bed. Avoid contact with your skin or clothes. Place it in a hamper or bag. Do not put it on the floor or furniture.</a:t>
            </a:r>
          </a:p>
          <a:p>
            <a:pPr marL="128016" lvl="1" indent="0">
              <a:lnSpc>
                <a:spcPct val="81000"/>
              </a:lnSpc>
              <a:buNone/>
            </a:pPr>
            <a:r>
              <a:rPr lang="en-US" altLang="en-US" dirty="0" smtClean="0"/>
              <a:t>6.  Remove </a:t>
            </a:r>
            <a:r>
              <a:rPr lang="en-US" altLang="en-US" dirty="0"/>
              <a:t>and discard gloves. Wash your hands.</a:t>
            </a:r>
          </a:p>
          <a:p>
            <a:pPr marL="128016" lvl="1" indent="0">
              <a:lnSpc>
                <a:spcPct val="81000"/>
              </a:lnSpc>
              <a:buNone/>
            </a:pPr>
            <a:r>
              <a:rPr lang="en-US" altLang="en-US" dirty="0" smtClean="0"/>
              <a:t>7.  Remake </a:t>
            </a:r>
            <a:r>
              <a:rPr lang="en-US" altLang="en-US" dirty="0"/>
              <a:t>the bed. Start with the mattress pad and wrap around corners. Place bottom sheet, tucking under mattress. Make hospital corners to keep the bottom sheet wrinkle-free. Put on waterproof bed protector and draw sheet, if used, smooth, and tuck under sides of bed</a:t>
            </a:r>
            <a:r>
              <a:rPr lang="en-US" altLang="en-US" dirty="0" smtClean="0"/>
              <a:t>.</a:t>
            </a:r>
          </a:p>
          <a:p>
            <a:pPr marL="128016" lvl="1" indent="0">
              <a:lnSpc>
                <a:spcPct val="81000"/>
              </a:lnSpc>
              <a:buNone/>
            </a:pPr>
            <a:r>
              <a:rPr lang="en-US" altLang="en-US" dirty="0" smtClean="0"/>
              <a:t>8.  Place </a:t>
            </a:r>
            <a:r>
              <a:rPr lang="en-US" altLang="en-US" dirty="0"/>
              <a:t>top sheet and blanket over bed. Center these, tuck under end of bed and make hospital corners. Fold down the top sheet over the blanket about six inches. Fold both top sheet and blanket down so resident can easily get into bed. If resident will not be returning to bed immediately, leave bedding up.</a:t>
            </a:r>
          </a:p>
          <a:p>
            <a:pPr marL="128016" lvl="1" indent="0">
              <a:lnSpc>
                <a:spcPct val="81000"/>
              </a:lnSpc>
              <a:buNone/>
            </a:pPr>
            <a:r>
              <a:rPr lang="en-US" altLang="en-US" dirty="0" smtClean="0"/>
              <a:t>9.  Remove </a:t>
            </a:r>
            <a:r>
              <a:rPr lang="en-US" altLang="en-US" dirty="0"/>
              <a:t>pillows and pillowcases. Put on clean pillowcases. Replace pillows.</a:t>
            </a:r>
          </a:p>
          <a:p>
            <a:pPr marL="128016" lvl="1" indent="0">
              <a:lnSpc>
                <a:spcPct val="81000"/>
              </a:lnSpc>
              <a:buNone/>
            </a:pPr>
            <a:r>
              <a:rPr lang="en-US" altLang="en-US" dirty="0" smtClean="0"/>
              <a:t>10.  Return </a:t>
            </a:r>
            <a:r>
              <a:rPr lang="en-US" altLang="en-US" dirty="0"/>
              <a:t>bed to lowest position. </a:t>
            </a:r>
          </a:p>
          <a:p>
            <a:pPr marL="128016" lvl="1" indent="0">
              <a:lnSpc>
                <a:spcPct val="81000"/>
              </a:lnSpc>
              <a:buNone/>
            </a:pPr>
            <a:r>
              <a:rPr lang="en-US" altLang="en-US" dirty="0" smtClean="0"/>
              <a:t>11.  Take </a:t>
            </a:r>
            <a:r>
              <a:rPr lang="en-US" altLang="en-US" dirty="0"/>
              <a:t>laundry bag or hamper to proper area. </a:t>
            </a:r>
          </a:p>
          <a:p>
            <a:pPr marL="128016" lvl="1" indent="0">
              <a:lnSpc>
                <a:spcPct val="81000"/>
              </a:lnSpc>
              <a:buNone/>
            </a:pPr>
            <a:r>
              <a:rPr lang="en-US" altLang="en-US" dirty="0" smtClean="0"/>
              <a:t>12.  Wash </a:t>
            </a:r>
            <a:r>
              <a:rPr lang="en-US" altLang="en-US" dirty="0"/>
              <a:t>your hands.</a:t>
            </a:r>
          </a:p>
          <a:p>
            <a:pPr marL="128016" lvl="1" indent="0">
              <a:lnSpc>
                <a:spcPct val="81000"/>
              </a:lnSpc>
              <a:buNone/>
            </a:pPr>
            <a:r>
              <a:rPr lang="en-US" altLang="en-US" dirty="0" smtClean="0"/>
              <a:t>13. Document </a:t>
            </a:r>
            <a:r>
              <a:rPr lang="en-US" altLang="en-US" dirty="0"/>
              <a:t>procedure using facility guidelines.</a:t>
            </a:r>
          </a:p>
          <a:p>
            <a:pPr lvl="1">
              <a:lnSpc>
                <a:spcPct val="81000"/>
              </a:lnSpc>
              <a:buFont typeface="Verdana" panose="020B0604030504040204" pitchFamily="34" charset="0"/>
              <a:buAutoNum type="arabicPeriod" startAt="5"/>
            </a:pPr>
            <a:endParaRPr lang="en-US" altLang="en-US" dirty="0"/>
          </a:p>
          <a:p>
            <a:endParaRPr lang="en-US" dirty="0"/>
          </a:p>
        </p:txBody>
      </p:sp>
    </p:spTree>
    <p:extLst>
      <p:ext uri="{BB962C8B-B14F-4D97-AF65-F5344CB8AC3E}">
        <p14:creationId xmlns:p14="http://schemas.microsoft.com/office/powerpoint/2010/main" val="4183301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 surgical bed</a:t>
            </a:r>
            <a:endParaRPr lang="en-US" dirty="0"/>
          </a:p>
        </p:txBody>
      </p:sp>
      <p:sp>
        <p:nvSpPr>
          <p:cNvPr id="3" name="Content Placeholder 2"/>
          <p:cNvSpPr>
            <a:spLocks noGrp="1"/>
          </p:cNvSpPr>
          <p:nvPr>
            <p:ph idx="1"/>
          </p:nvPr>
        </p:nvSpPr>
        <p:spPr>
          <a:xfrm>
            <a:off x="1024128" y="1852863"/>
            <a:ext cx="9720073" cy="5005137"/>
          </a:xfrm>
        </p:spPr>
        <p:txBody>
          <a:bodyPr>
            <a:normAutofit/>
          </a:bodyPr>
          <a:lstStyle/>
          <a:p>
            <a:pPr marL="128016" lvl="1" indent="0">
              <a:lnSpc>
                <a:spcPct val="81000"/>
              </a:lnSpc>
              <a:buNone/>
            </a:pPr>
            <a:r>
              <a:rPr lang="en-US" altLang="en-US" dirty="0" smtClean="0"/>
              <a:t>1.  Wash </a:t>
            </a:r>
            <a:r>
              <a:rPr lang="en-US" altLang="en-US" dirty="0"/>
              <a:t>your hands.</a:t>
            </a:r>
          </a:p>
          <a:p>
            <a:pPr marL="128016" lvl="1" indent="0">
              <a:lnSpc>
                <a:spcPct val="81000"/>
              </a:lnSpc>
              <a:buNone/>
            </a:pPr>
            <a:r>
              <a:rPr lang="en-US" altLang="en-US" dirty="0" smtClean="0"/>
              <a:t>2.  Place </a:t>
            </a:r>
            <a:r>
              <a:rPr lang="en-US" altLang="en-US" dirty="0"/>
              <a:t>clean linen on clean surface within reach (e.g., bedside stand, </a:t>
            </a:r>
            <a:r>
              <a:rPr lang="en-US" altLang="en-US" dirty="0" err="1"/>
              <a:t>overbed</a:t>
            </a:r>
            <a:r>
              <a:rPr lang="en-US" altLang="en-US" dirty="0"/>
              <a:t> table, or chair).</a:t>
            </a:r>
          </a:p>
          <a:p>
            <a:pPr marL="128016" lvl="1" indent="0">
              <a:lnSpc>
                <a:spcPct val="81000"/>
              </a:lnSpc>
              <a:buNone/>
            </a:pPr>
            <a:r>
              <a:rPr lang="en-US" altLang="en-US" dirty="0" smtClean="0"/>
              <a:t>3.  Adjust </a:t>
            </a:r>
            <a:r>
              <a:rPr lang="en-US" altLang="en-US" dirty="0"/>
              <a:t>bed to a safe working level, usually waist high. Lock bed wheels.</a:t>
            </a:r>
          </a:p>
          <a:p>
            <a:pPr marL="128016" lvl="1" indent="0">
              <a:lnSpc>
                <a:spcPct val="81000"/>
              </a:lnSpc>
              <a:buNone/>
            </a:pPr>
            <a:r>
              <a:rPr lang="en-US" altLang="en-US" dirty="0" smtClean="0"/>
              <a:t>4.  Put </a:t>
            </a:r>
            <a:r>
              <a:rPr lang="en-US" altLang="en-US" dirty="0"/>
              <a:t>on gloves.</a:t>
            </a:r>
          </a:p>
          <a:p>
            <a:pPr marL="128016" lvl="1" indent="0">
              <a:lnSpc>
                <a:spcPct val="81000"/>
              </a:lnSpc>
              <a:buNone/>
            </a:pPr>
            <a:r>
              <a:rPr lang="en-US" altLang="en-US" dirty="0" smtClean="0"/>
              <a:t>5.  Remove </a:t>
            </a:r>
            <a:r>
              <a:rPr lang="en-US" altLang="en-US" dirty="0"/>
              <a:t>all soiled linen, rolling it (soiled side inside) from head to foot of bed. Avoid contact with your skin or clothes. Place it in a hamper or bag.</a:t>
            </a:r>
          </a:p>
          <a:p>
            <a:pPr marL="128016" lvl="1" indent="0">
              <a:lnSpc>
                <a:spcPct val="81000"/>
              </a:lnSpc>
              <a:buNone/>
            </a:pPr>
            <a:r>
              <a:rPr lang="en-US" altLang="en-US" dirty="0" smtClean="0"/>
              <a:t>6.  Remove </a:t>
            </a:r>
            <a:r>
              <a:rPr lang="en-US" altLang="en-US" dirty="0"/>
              <a:t>and discard gloves. Wash your hands.</a:t>
            </a:r>
          </a:p>
          <a:p>
            <a:pPr marL="128016" lvl="1" indent="0">
              <a:lnSpc>
                <a:spcPct val="81000"/>
              </a:lnSpc>
              <a:buNone/>
            </a:pPr>
            <a:r>
              <a:rPr lang="en-US" altLang="en-US" dirty="0" smtClean="0"/>
              <a:t>7.  Make </a:t>
            </a:r>
            <a:r>
              <a:rPr lang="en-US" altLang="en-US" dirty="0"/>
              <a:t>an unoccupied, closed bed. See procedure: Making an unoccupied bed.</a:t>
            </a:r>
          </a:p>
          <a:p>
            <a:pPr marL="128016" lvl="1" indent="0">
              <a:lnSpc>
                <a:spcPct val="81000"/>
              </a:lnSpc>
              <a:buNone/>
            </a:pPr>
            <a:r>
              <a:rPr lang="en-US" altLang="en-US" dirty="0" smtClean="0"/>
              <a:t>8.  Loosen </a:t>
            </a:r>
            <a:r>
              <a:rPr lang="en-US" altLang="en-US" dirty="0"/>
              <a:t>linens on the side of bed that is away from the door (where the stretcher will be</a:t>
            </a:r>
            <a:r>
              <a:rPr lang="en-US" altLang="en-US" dirty="0" smtClean="0"/>
              <a:t>).</a:t>
            </a:r>
          </a:p>
          <a:p>
            <a:pPr marL="128016" lvl="1" indent="0">
              <a:lnSpc>
                <a:spcPct val="81000"/>
              </a:lnSpc>
              <a:buNone/>
            </a:pPr>
            <a:r>
              <a:rPr lang="en-US" altLang="en-US" dirty="0" smtClean="0"/>
              <a:t>9.  Fanfold </a:t>
            </a:r>
            <a:r>
              <a:rPr lang="en-US" altLang="en-US" dirty="0"/>
              <a:t>linens lengthwise to the side away from door. </a:t>
            </a:r>
            <a:r>
              <a:rPr lang="en-US" altLang="en-US" dirty="0" err="1"/>
              <a:t>Fanfolded</a:t>
            </a:r>
            <a:r>
              <a:rPr lang="en-US" altLang="en-US" dirty="0"/>
              <a:t> means folded several times into pleats.</a:t>
            </a:r>
          </a:p>
          <a:p>
            <a:pPr marL="128016" lvl="1" indent="0">
              <a:lnSpc>
                <a:spcPct val="81000"/>
              </a:lnSpc>
              <a:buNone/>
            </a:pPr>
            <a:r>
              <a:rPr lang="en-US" altLang="en-US" dirty="0" smtClean="0"/>
              <a:t>10.  Put </a:t>
            </a:r>
            <a:r>
              <a:rPr lang="en-US" altLang="en-US" dirty="0"/>
              <a:t>on clean pillowcases. Replace pillows.</a:t>
            </a:r>
          </a:p>
          <a:p>
            <a:pPr marL="128016" lvl="1" indent="0">
              <a:lnSpc>
                <a:spcPct val="81000"/>
              </a:lnSpc>
              <a:buNone/>
            </a:pPr>
            <a:r>
              <a:rPr lang="en-US" altLang="en-US" dirty="0" smtClean="0"/>
              <a:t>11.  Leave </a:t>
            </a:r>
            <a:r>
              <a:rPr lang="en-US" altLang="en-US" dirty="0"/>
              <a:t>bed in its locked position with both side rails down.</a:t>
            </a:r>
          </a:p>
          <a:p>
            <a:pPr marL="128016" lvl="1" indent="0">
              <a:lnSpc>
                <a:spcPct val="81000"/>
              </a:lnSpc>
              <a:buNone/>
            </a:pPr>
            <a:r>
              <a:rPr lang="en-US" altLang="en-US" dirty="0" smtClean="0"/>
              <a:t>12.  Make </a:t>
            </a:r>
            <a:r>
              <a:rPr lang="en-US" altLang="en-US" dirty="0"/>
              <a:t>sure the pathway to the bed is clear</a:t>
            </a:r>
            <a:r>
              <a:rPr lang="en-US" altLang="en-US" dirty="0" smtClean="0"/>
              <a:t>.</a:t>
            </a:r>
          </a:p>
          <a:p>
            <a:pPr marL="128016" lvl="1" indent="0">
              <a:lnSpc>
                <a:spcPct val="81000"/>
              </a:lnSpc>
              <a:buNone/>
            </a:pPr>
            <a:r>
              <a:rPr lang="en-US" altLang="en-US" dirty="0" smtClean="0"/>
              <a:t>13.  Take </a:t>
            </a:r>
            <a:r>
              <a:rPr lang="en-US" altLang="en-US" dirty="0"/>
              <a:t>laundry bag or hamper to proper area. </a:t>
            </a:r>
          </a:p>
          <a:p>
            <a:pPr marL="128016" lvl="1" indent="0">
              <a:lnSpc>
                <a:spcPct val="81000"/>
              </a:lnSpc>
              <a:buNone/>
            </a:pPr>
            <a:r>
              <a:rPr lang="en-US" altLang="en-US" dirty="0" smtClean="0"/>
              <a:t>14.  Wash </a:t>
            </a:r>
            <a:r>
              <a:rPr lang="en-US" altLang="en-US" dirty="0"/>
              <a:t>your hands.</a:t>
            </a:r>
          </a:p>
          <a:p>
            <a:pPr marL="128016" lvl="1" indent="0">
              <a:lnSpc>
                <a:spcPct val="81000"/>
              </a:lnSpc>
              <a:buNone/>
            </a:pPr>
            <a:r>
              <a:rPr lang="en-US" altLang="en-US" dirty="0" smtClean="0"/>
              <a:t>15.  Document </a:t>
            </a:r>
            <a:r>
              <a:rPr lang="en-US" altLang="en-US" dirty="0"/>
              <a:t>procedure using facility guidelines.</a:t>
            </a:r>
          </a:p>
          <a:p>
            <a:pPr lvl="1">
              <a:lnSpc>
                <a:spcPct val="81000"/>
              </a:lnSpc>
              <a:buFont typeface="Verdana" panose="020B0604030504040204" pitchFamily="34" charset="0"/>
              <a:buAutoNum type="arabicPeriod" startAt="9"/>
            </a:pPr>
            <a:endParaRPr lang="en-US" altLang="en-US" dirty="0"/>
          </a:p>
          <a:p>
            <a:pPr lvl="1">
              <a:lnSpc>
                <a:spcPct val="81000"/>
              </a:lnSpc>
              <a:buFont typeface="Verdana" panose="020B0604030504040204" pitchFamily="34" charset="0"/>
              <a:buAutoNum type="arabicPeriod" startAt="7"/>
            </a:pPr>
            <a:endParaRPr lang="en-US" altLang="en-US" dirty="0"/>
          </a:p>
          <a:p>
            <a:endParaRPr lang="en-US" dirty="0"/>
          </a:p>
        </p:txBody>
      </p:sp>
    </p:spTree>
    <p:extLst>
      <p:ext uri="{BB962C8B-B14F-4D97-AF65-F5344CB8AC3E}">
        <p14:creationId xmlns:p14="http://schemas.microsoft.com/office/powerpoint/2010/main" val="648971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r>
              <a:rPr lang="en-US" dirty="0"/>
              <a:t>Explain why a comfortable environment is important for the resident’s well-</a:t>
            </a:r>
            <a:r>
              <a:rPr lang="en-US" dirty="0" err="1"/>
              <a:t>beling</a:t>
            </a:r>
            <a:endParaRPr lang="en-US" dirty="0"/>
          </a:p>
          <a:p>
            <a:r>
              <a:rPr lang="en-US" dirty="0"/>
              <a:t>Describe a standard resident unit</a:t>
            </a:r>
          </a:p>
          <a:p>
            <a:r>
              <a:rPr lang="en-US" dirty="0"/>
              <a:t>Discuss how to care for and clean unit equipment</a:t>
            </a:r>
          </a:p>
          <a:p>
            <a:r>
              <a:rPr lang="en-US" dirty="0"/>
              <a:t>Explain the importance of sleep and factors affecting sleep</a:t>
            </a:r>
          </a:p>
          <a:p>
            <a:r>
              <a:rPr lang="en-US" dirty="0"/>
              <a:t>Describe </a:t>
            </a:r>
            <a:r>
              <a:rPr lang="en-US" dirty="0" err="1"/>
              <a:t>bedmaking</a:t>
            </a:r>
            <a:r>
              <a:rPr lang="en-US" dirty="0"/>
              <a:t> guidelines and perform proper </a:t>
            </a:r>
            <a:r>
              <a:rPr lang="en-US" dirty="0" err="1"/>
              <a:t>bedmaking</a:t>
            </a:r>
            <a:endParaRPr lang="en-US" dirty="0"/>
          </a:p>
          <a:p>
            <a:endParaRPr lang="en-US" dirty="0"/>
          </a:p>
        </p:txBody>
      </p:sp>
    </p:spTree>
    <p:extLst>
      <p:ext uri="{BB962C8B-B14F-4D97-AF65-F5344CB8AC3E}">
        <p14:creationId xmlns:p14="http://schemas.microsoft.com/office/powerpoint/2010/main" val="2269425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a:t>
            </a:r>
            <a:endParaRPr lang="en-US" dirty="0"/>
          </a:p>
        </p:txBody>
      </p:sp>
      <p:sp>
        <p:nvSpPr>
          <p:cNvPr id="3" name="Content Placeholder 2"/>
          <p:cNvSpPr>
            <a:spLocks noGrp="1"/>
          </p:cNvSpPr>
          <p:nvPr>
            <p:ph idx="1"/>
          </p:nvPr>
        </p:nvSpPr>
        <p:spPr/>
        <p:txBody>
          <a:bodyPr/>
          <a:lstStyle/>
          <a:p>
            <a:r>
              <a:rPr lang="en-US" dirty="0" smtClean="0"/>
              <a:t>Explain why a comfortable environment is important for the resident’s well-</a:t>
            </a:r>
            <a:r>
              <a:rPr lang="en-US" dirty="0" err="1" smtClean="0"/>
              <a:t>beling</a:t>
            </a:r>
            <a:endParaRPr lang="en-US" dirty="0" smtClean="0"/>
          </a:p>
          <a:p>
            <a:r>
              <a:rPr lang="en-US" dirty="0" smtClean="0"/>
              <a:t>Describe a standard resident unit</a:t>
            </a:r>
          </a:p>
          <a:p>
            <a:r>
              <a:rPr lang="en-US" dirty="0" smtClean="0"/>
              <a:t>Discuss how to care for and clean unit equipment</a:t>
            </a:r>
          </a:p>
          <a:p>
            <a:r>
              <a:rPr lang="en-US" dirty="0" smtClean="0"/>
              <a:t>Explain the importance of sleep and factors affecting sleep</a:t>
            </a:r>
          </a:p>
          <a:p>
            <a:r>
              <a:rPr lang="en-US" dirty="0" smtClean="0"/>
              <a:t>Describe </a:t>
            </a:r>
            <a:r>
              <a:rPr lang="en-US" dirty="0" err="1" smtClean="0"/>
              <a:t>bedmaking</a:t>
            </a:r>
            <a:r>
              <a:rPr lang="en-US" dirty="0" smtClean="0"/>
              <a:t> guidelines and perform proper </a:t>
            </a:r>
            <a:r>
              <a:rPr lang="en-US" dirty="0" err="1" smtClean="0"/>
              <a:t>bedmaking</a:t>
            </a:r>
            <a:endParaRPr lang="en-US" dirty="0" smtClean="0"/>
          </a:p>
          <a:p>
            <a:endParaRPr lang="en-US" dirty="0"/>
          </a:p>
        </p:txBody>
      </p:sp>
    </p:spTree>
    <p:extLst>
      <p:ext uri="{BB962C8B-B14F-4D97-AF65-F5344CB8AC3E}">
        <p14:creationId xmlns:p14="http://schemas.microsoft.com/office/powerpoint/2010/main" val="906084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a comfortable environment</a:t>
            </a:r>
            <a:endParaRPr lang="en-US" dirty="0"/>
          </a:p>
        </p:txBody>
      </p:sp>
      <p:sp>
        <p:nvSpPr>
          <p:cNvPr id="4" name="Content Placeholder 3"/>
          <p:cNvSpPr>
            <a:spLocks noGrp="1"/>
          </p:cNvSpPr>
          <p:nvPr>
            <p:ph sz="half" idx="1"/>
          </p:nvPr>
        </p:nvSpPr>
        <p:spPr/>
        <p:txBody>
          <a:bodyPr/>
          <a:lstStyle/>
          <a:p>
            <a:r>
              <a:rPr lang="en-US" dirty="0" smtClean="0"/>
              <a:t>Guidelines for promoting comfort</a:t>
            </a:r>
          </a:p>
          <a:p>
            <a:pPr lvl="1"/>
            <a:endParaRPr lang="en-US" dirty="0" smtClean="0"/>
          </a:p>
          <a:p>
            <a:pPr lvl="1"/>
            <a:endParaRPr lang="en-US" dirty="0"/>
          </a:p>
        </p:txBody>
      </p:sp>
      <p:pic>
        <p:nvPicPr>
          <p:cNvPr id="1026" name="Picture 2" descr="http://upload.wikimedia.org/wikipedia/commons/c/c2/2009-05-16_Main_office_lobby_at_Hampton_Forest_Apartments.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02459" y="2286000"/>
            <a:ext cx="4754562" cy="3169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0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resident unit</a:t>
            </a:r>
            <a:endParaRPr lang="en-US" dirty="0"/>
          </a:p>
        </p:txBody>
      </p:sp>
      <p:sp>
        <p:nvSpPr>
          <p:cNvPr id="3" name="Content Placeholder 2"/>
          <p:cNvSpPr>
            <a:spLocks noGrp="1"/>
          </p:cNvSpPr>
          <p:nvPr>
            <p:ph sz="half" idx="1"/>
          </p:nvPr>
        </p:nvSpPr>
        <p:spPr/>
        <p:txBody>
          <a:bodyPr/>
          <a:lstStyle/>
          <a:p>
            <a:r>
              <a:rPr lang="en-US" dirty="0" smtClean="0"/>
              <a:t>Equipment usually found in a resident’s unit</a:t>
            </a:r>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541763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care for and clean unit equipment</a:t>
            </a:r>
            <a:endParaRPr lang="en-US" dirty="0"/>
          </a:p>
        </p:txBody>
      </p:sp>
      <p:sp>
        <p:nvSpPr>
          <p:cNvPr id="3" name="Content Placeholder 2"/>
          <p:cNvSpPr>
            <a:spLocks noGrp="1"/>
          </p:cNvSpPr>
          <p:nvPr>
            <p:ph sz="half" idx="1"/>
          </p:nvPr>
        </p:nvSpPr>
        <p:spPr/>
        <p:txBody>
          <a:bodyPr/>
          <a:lstStyle/>
          <a:p>
            <a:r>
              <a:rPr lang="en-US" dirty="0" smtClean="0"/>
              <a:t>Guidelines for the resident’s unit</a:t>
            </a:r>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685349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sleep and factors affecting sleep</a:t>
            </a:r>
            <a:endParaRPr lang="en-US" dirty="0"/>
          </a:p>
        </p:txBody>
      </p:sp>
      <p:sp>
        <p:nvSpPr>
          <p:cNvPr id="3" name="Content Placeholder 2"/>
          <p:cNvSpPr>
            <a:spLocks noGrp="1"/>
          </p:cNvSpPr>
          <p:nvPr>
            <p:ph sz="half" idx="1"/>
          </p:nvPr>
        </p:nvSpPr>
        <p:spPr/>
        <p:txBody>
          <a:bodyPr/>
          <a:lstStyle/>
          <a:p>
            <a:r>
              <a:rPr lang="en-US" dirty="0" smtClean="0"/>
              <a:t>Circadian rhythm</a:t>
            </a:r>
          </a:p>
          <a:p>
            <a:r>
              <a:rPr lang="en-US" dirty="0" smtClean="0"/>
              <a:t>Insomnia</a:t>
            </a:r>
          </a:p>
          <a:p>
            <a:r>
              <a:rPr lang="en-US" dirty="0" smtClean="0"/>
              <a:t>Problems from lack of sleep</a:t>
            </a:r>
          </a:p>
          <a:p>
            <a:r>
              <a:rPr lang="en-US" dirty="0" smtClean="0"/>
              <a:t>Factors affecting sleeping patterns</a:t>
            </a:r>
          </a:p>
          <a:p>
            <a:r>
              <a:rPr lang="en-US" dirty="0" smtClean="0"/>
              <a:t>Observations the NA should make</a:t>
            </a:r>
          </a:p>
          <a:p>
            <a:endParaRPr lang="en-US" dirty="0"/>
          </a:p>
        </p:txBody>
      </p:sp>
      <p:pic>
        <p:nvPicPr>
          <p:cNvPr id="2050" name="Picture 2" descr="http://orig02.deviantart.net/a839/f/2011/363/b/e/insomnia_by_marshmallowsmorepro-d4knxfo.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916749" y="1852863"/>
            <a:ext cx="3381603"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858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Bedmaking</a:t>
            </a:r>
            <a:r>
              <a:rPr lang="en-US" dirty="0" smtClean="0"/>
              <a:t> guidelines</a:t>
            </a:r>
            <a:endParaRPr lang="en-US" dirty="0"/>
          </a:p>
        </p:txBody>
      </p:sp>
      <p:sp>
        <p:nvSpPr>
          <p:cNvPr id="3" name="Content Placeholder 2"/>
          <p:cNvSpPr>
            <a:spLocks noGrp="1"/>
          </p:cNvSpPr>
          <p:nvPr>
            <p:ph sz="half" idx="1"/>
          </p:nvPr>
        </p:nvSpPr>
        <p:spPr/>
        <p:txBody>
          <a:bodyPr/>
          <a:lstStyle/>
          <a:p>
            <a:r>
              <a:rPr lang="en-US" dirty="0" smtClean="0"/>
              <a:t>Why </a:t>
            </a:r>
            <a:r>
              <a:rPr lang="en-US" dirty="0" err="1" smtClean="0"/>
              <a:t>bedmaking</a:t>
            </a:r>
            <a:r>
              <a:rPr lang="en-US" dirty="0" smtClean="0"/>
              <a:t> is important</a:t>
            </a:r>
          </a:p>
          <a:p>
            <a:r>
              <a:rPr lang="en-US" dirty="0" smtClean="0"/>
              <a:t>Guidelines for </a:t>
            </a:r>
            <a:r>
              <a:rPr lang="en-US" dirty="0" err="1" smtClean="0"/>
              <a:t>bedmaking</a:t>
            </a:r>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979950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an occupied bed</a:t>
            </a:r>
            <a:endParaRPr lang="en-US" dirty="0"/>
          </a:p>
        </p:txBody>
      </p:sp>
      <p:sp>
        <p:nvSpPr>
          <p:cNvPr id="5" name="Content Placeholder 4"/>
          <p:cNvSpPr>
            <a:spLocks noGrp="1"/>
          </p:cNvSpPr>
          <p:nvPr>
            <p:ph idx="1"/>
          </p:nvPr>
        </p:nvSpPr>
        <p:spPr>
          <a:xfrm>
            <a:off x="1024128" y="1804737"/>
            <a:ext cx="9720073" cy="5053263"/>
          </a:xfrm>
        </p:spPr>
        <p:txBody>
          <a:bodyPr>
            <a:normAutofit fontScale="92500" lnSpcReduction="10000"/>
          </a:bodyPr>
          <a:lstStyle/>
          <a:p>
            <a:pPr marL="128016" lvl="1" indent="0">
              <a:buNone/>
            </a:pPr>
            <a:r>
              <a:rPr lang="en-US" altLang="en-US" dirty="0" smtClean="0"/>
              <a:t>1.  Identify </a:t>
            </a:r>
            <a:r>
              <a:rPr lang="en-US" altLang="en-US" dirty="0"/>
              <a:t>yourself by name. Identify the resident by name. </a:t>
            </a:r>
          </a:p>
          <a:p>
            <a:pPr marL="128016" lvl="1" indent="0">
              <a:buNone/>
            </a:pPr>
            <a:r>
              <a:rPr lang="en-US" altLang="en-US" dirty="0" smtClean="0"/>
              <a:t>2.  Wash </a:t>
            </a:r>
            <a:r>
              <a:rPr lang="en-US" altLang="en-US" dirty="0"/>
              <a:t>your hands.</a:t>
            </a:r>
          </a:p>
          <a:p>
            <a:pPr marL="128016" lvl="1" indent="0">
              <a:buNone/>
            </a:pPr>
            <a:r>
              <a:rPr lang="en-US" altLang="en-US" dirty="0" smtClean="0"/>
              <a:t>3.  Explain </a:t>
            </a:r>
            <a:r>
              <a:rPr lang="en-US" altLang="en-US" dirty="0"/>
              <a:t>procedure to the resident. Speak clearly, slowly, and directly. Maintain face-to-face contact whenever possible.</a:t>
            </a:r>
          </a:p>
          <a:p>
            <a:pPr marL="128016" lvl="1" indent="0">
              <a:buNone/>
            </a:pPr>
            <a:r>
              <a:rPr lang="en-US" altLang="en-US" dirty="0" smtClean="0"/>
              <a:t>4.  Provide </a:t>
            </a:r>
            <a:r>
              <a:rPr lang="en-US" altLang="en-US" dirty="0"/>
              <a:t>for the resident’s privacy with curtain, screen, or door.</a:t>
            </a:r>
          </a:p>
          <a:p>
            <a:pPr marL="128016" lvl="1" indent="0">
              <a:buNone/>
            </a:pPr>
            <a:r>
              <a:rPr lang="en-US" altLang="en-US" dirty="0" smtClean="0"/>
              <a:t>5.  Place </a:t>
            </a:r>
            <a:r>
              <a:rPr lang="en-US" altLang="en-US" dirty="0"/>
              <a:t>clean linen on clean surface within reach (e.g., bedside stand, </a:t>
            </a:r>
            <a:r>
              <a:rPr lang="en-US" altLang="en-US" dirty="0" err="1"/>
              <a:t>overbed</a:t>
            </a:r>
            <a:r>
              <a:rPr lang="en-US" altLang="en-US" dirty="0"/>
              <a:t> table, or chair).</a:t>
            </a:r>
          </a:p>
          <a:p>
            <a:pPr marL="128016" lvl="1" indent="0">
              <a:buNone/>
            </a:pPr>
            <a:r>
              <a:rPr lang="en-US" altLang="en-US" dirty="0" smtClean="0"/>
              <a:t>6.  Adjust </a:t>
            </a:r>
            <a:r>
              <a:rPr lang="en-US" altLang="en-US" dirty="0"/>
              <a:t>bed to a safe working level, usually waist high. Lower head of bed. Lock bed wheels.</a:t>
            </a:r>
          </a:p>
          <a:p>
            <a:pPr marL="128016" lvl="1" indent="0">
              <a:buNone/>
            </a:pPr>
            <a:r>
              <a:rPr lang="en-US" altLang="en-US" dirty="0" smtClean="0"/>
              <a:t>7.  Put </a:t>
            </a:r>
            <a:r>
              <a:rPr lang="en-US" altLang="en-US" dirty="0"/>
              <a:t>on gloves.</a:t>
            </a:r>
          </a:p>
          <a:p>
            <a:pPr marL="128016" lvl="1" indent="0">
              <a:buNone/>
            </a:pPr>
            <a:r>
              <a:rPr lang="en-US" altLang="en-US" dirty="0" smtClean="0"/>
              <a:t>8.  Loosen </a:t>
            </a:r>
            <a:r>
              <a:rPr lang="en-US" altLang="en-US" dirty="0"/>
              <a:t>top linen from the end of the bed on the </a:t>
            </a:r>
            <a:br>
              <a:rPr lang="en-US" altLang="en-US" dirty="0"/>
            </a:br>
            <a:r>
              <a:rPr lang="en-US" altLang="en-US" dirty="0"/>
              <a:t>working side. </a:t>
            </a:r>
            <a:endParaRPr lang="en-US" altLang="en-US" dirty="0" smtClean="0"/>
          </a:p>
          <a:p>
            <a:pPr marL="128016" lvl="1" indent="0">
              <a:buNone/>
            </a:pPr>
            <a:r>
              <a:rPr lang="en-US" altLang="en-US" dirty="0" smtClean="0"/>
              <a:t>9.  Unfold </a:t>
            </a:r>
            <a:r>
              <a:rPr lang="en-US" altLang="en-US" dirty="0"/>
              <a:t>bath blanket over the top sheet to cover the resident, and remove the top sheet. Keep the resident covered at all times with the bath blanket.</a:t>
            </a:r>
          </a:p>
          <a:p>
            <a:pPr marL="128016" lvl="1" indent="0">
              <a:buNone/>
            </a:pPr>
            <a:r>
              <a:rPr lang="en-US" altLang="en-US" dirty="0" smtClean="0"/>
              <a:t>10.  You </a:t>
            </a:r>
            <a:r>
              <a:rPr lang="en-US" altLang="en-US" dirty="0"/>
              <a:t>will make the bed one side at a time. Raise side rail (if bed has them) on far side of bed. This protects the resident from falling out of the bed while you are making it. After raising side rail, go to the other side of the bed. Help resident to turn onto her side, moving away from you, toward the raised side rail</a:t>
            </a:r>
            <a:r>
              <a:rPr lang="en-US" altLang="en-US" dirty="0" smtClean="0"/>
              <a:t>.</a:t>
            </a:r>
          </a:p>
          <a:p>
            <a:pPr marL="128016" lvl="1" indent="0">
              <a:buNone/>
            </a:pPr>
            <a:r>
              <a:rPr lang="en-US" altLang="en-US" dirty="0" smtClean="0"/>
              <a:t>11.  Loosen </a:t>
            </a:r>
            <a:r>
              <a:rPr lang="en-US" altLang="en-US" dirty="0"/>
              <a:t>bottom soiled linen, mattress pad, and protector, if present, on the working side.</a:t>
            </a:r>
          </a:p>
          <a:p>
            <a:pPr marL="128016" lvl="1" indent="0">
              <a:buNone/>
            </a:pPr>
            <a:r>
              <a:rPr lang="en-US" altLang="en-US" dirty="0" smtClean="0"/>
              <a:t>12.  Roll </a:t>
            </a:r>
            <a:r>
              <a:rPr lang="en-US" altLang="en-US" dirty="0"/>
              <a:t>bottom soiled linen toward resident, soiled side inside. Tuck it snugly against the resident’s back.</a:t>
            </a:r>
          </a:p>
          <a:p>
            <a:pPr marL="128016" lvl="1" indent="0">
              <a:buNone/>
            </a:pPr>
            <a:r>
              <a:rPr lang="en-US" altLang="en-US" dirty="0" smtClean="0"/>
              <a:t>13.  Place </a:t>
            </a:r>
            <a:r>
              <a:rPr lang="en-US" altLang="en-US" dirty="0"/>
              <a:t>the mattress pad (if used) on the bed, attaching elastic at corners on working side.</a:t>
            </a:r>
          </a:p>
          <a:p>
            <a:pPr lvl="1">
              <a:buFontTx/>
              <a:buAutoNum type="arabicPeriod" startAt="9"/>
            </a:pPr>
            <a:endParaRPr lang="en-US" altLang="en-US" dirty="0"/>
          </a:p>
          <a:p>
            <a:pPr lvl="1">
              <a:buFontTx/>
              <a:buAutoNum type="arabicPeriod" startAt="4"/>
            </a:pPr>
            <a:endParaRPr lang="en-US" altLang="en-US" dirty="0"/>
          </a:p>
          <a:p>
            <a:endParaRPr lang="en-US" dirty="0"/>
          </a:p>
        </p:txBody>
      </p:sp>
      <p:sp>
        <p:nvSpPr>
          <p:cNvPr id="6" name="TextBox 5"/>
          <p:cNvSpPr txBox="1"/>
          <p:nvPr/>
        </p:nvSpPr>
        <p:spPr>
          <a:xfrm>
            <a:off x="9793706" y="6488668"/>
            <a:ext cx="2807368" cy="369332"/>
          </a:xfrm>
          <a:prstGeom prst="rect">
            <a:avLst/>
          </a:prstGeom>
          <a:noFill/>
        </p:spPr>
        <p:txBody>
          <a:bodyPr wrap="square" rtlCol="0">
            <a:spAutoFit/>
          </a:bodyPr>
          <a:lstStyle/>
          <a:p>
            <a:r>
              <a:rPr lang="en-US" dirty="0" smtClean="0"/>
              <a:t>Continued on next slide</a:t>
            </a:r>
            <a:endParaRPr lang="en-US" dirty="0"/>
          </a:p>
        </p:txBody>
      </p:sp>
    </p:spTree>
    <p:extLst>
      <p:ext uri="{BB962C8B-B14F-4D97-AF65-F5344CB8AC3E}">
        <p14:creationId xmlns:p14="http://schemas.microsoft.com/office/powerpoint/2010/main" val="1774541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an occupied </a:t>
            </a:r>
            <a:r>
              <a:rPr lang="en-US" dirty="0" smtClean="0"/>
              <a:t>bed (Continued)</a:t>
            </a:r>
            <a:endParaRPr lang="en-US" dirty="0"/>
          </a:p>
        </p:txBody>
      </p:sp>
      <p:sp>
        <p:nvSpPr>
          <p:cNvPr id="3" name="Content Placeholder 2"/>
          <p:cNvSpPr>
            <a:spLocks noGrp="1"/>
          </p:cNvSpPr>
          <p:nvPr>
            <p:ph idx="1"/>
          </p:nvPr>
        </p:nvSpPr>
        <p:spPr>
          <a:xfrm>
            <a:off x="1024128" y="1583473"/>
            <a:ext cx="9720073" cy="5274527"/>
          </a:xfrm>
        </p:spPr>
        <p:txBody>
          <a:bodyPr>
            <a:normAutofit fontScale="62500" lnSpcReduction="20000"/>
          </a:bodyPr>
          <a:lstStyle/>
          <a:p>
            <a:pPr marL="91440" lvl="1" indent="-91440">
              <a:spcBef>
                <a:spcPts val="1200"/>
              </a:spcBef>
              <a:spcAft>
                <a:spcPts val="200"/>
              </a:spcAft>
              <a:buSzPct val="100000"/>
              <a:buFont typeface="Tw Cen MT" panose="020B0602020104020603" pitchFamily="34" charset="0"/>
              <a:buChar char=" "/>
            </a:pPr>
            <a:r>
              <a:rPr lang="en-US" altLang="en-US" dirty="0" smtClean="0"/>
              <a:t>14.  Place </a:t>
            </a:r>
            <a:r>
              <a:rPr lang="en-US" altLang="en-US" dirty="0"/>
              <a:t>and tuck in clean bottom linen. Finish with bottom sheet free of wrinkles. If you are using a flat bottom sheet, leave enough overlap on each end to tuck under the mattress. If the sheet is only long enough to tuck in at one end, tuck it in securely at the top of the bed. Make hospital corners to keep bottom sheet wrinkle-free</a:t>
            </a:r>
            <a:r>
              <a:rPr lang="en-US" altLang="en-US" dirty="0" smtClean="0"/>
              <a:t>.</a:t>
            </a:r>
          </a:p>
          <a:p>
            <a:pPr marL="128016" lvl="1" indent="0">
              <a:lnSpc>
                <a:spcPct val="91000"/>
              </a:lnSpc>
              <a:buNone/>
            </a:pPr>
            <a:r>
              <a:rPr lang="en-US" altLang="en-US" dirty="0" smtClean="0"/>
              <a:t>15. </a:t>
            </a:r>
            <a:r>
              <a:rPr lang="en-US" altLang="en-US" dirty="0"/>
              <a:t>Smooth the bottom sheet out toward the resident. Be sure there are no wrinkles in the mattress pad. Roll the extra material toward the resident. Tuck it under the resident’s body.</a:t>
            </a:r>
          </a:p>
          <a:p>
            <a:pPr marL="128016" lvl="1" indent="0">
              <a:lnSpc>
                <a:spcPct val="91000"/>
              </a:lnSpc>
              <a:buNone/>
            </a:pPr>
            <a:r>
              <a:rPr lang="en-US" altLang="en-US" dirty="0" smtClean="0"/>
              <a:t>16.  If </a:t>
            </a:r>
            <a:r>
              <a:rPr lang="en-US" altLang="en-US" dirty="0"/>
              <a:t>using a waterproof bed protector, unfold it and center it on the bed. Tuck the side near you under the mattress. Smooth it out toward the resident. Tuck as you did with the sheet</a:t>
            </a:r>
            <a:r>
              <a:rPr lang="en-US" altLang="en-US" dirty="0" smtClean="0"/>
              <a:t>.</a:t>
            </a:r>
          </a:p>
          <a:p>
            <a:pPr marL="128016" lvl="1" indent="0">
              <a:buNone/>
            </a:pPr>
            <a:r>
              <a:rPr lang="en-US" altLang="en-US" dirty="0" smtClean="0"/>
              <a:t>17.  If </a:t>
            </a:r>
            <a:r>
              <a:rPr lang="en-US" altLang="en-US" dirty="0"/>
              <a:t>using a draw sheet, place it on the bed. Tuck in on your side, smooth, and tuck as you did with the other bedding.</a:t>
            </a:r>
          </a:p>
          <a:p>
            <a:pPr marL="128016" lvl="1" indent="0">
              <a:buNone/>
            </a:pPr>
            <a:r>
              <a:rPr lang="en-US" altLang="en-US" dirty="0" smtClean="0"/>
              <a:t>18.  Raise </a:t>
            </a:r>
            <a:r>
              <a:rPr lang="en-US" altLang="en-US" dirty="0"/>
              <a:t>side rail nearest you. Go to the other side of the bed and lower the side rail on that side. Help resident turn onto clean bottom sheet. Explain that she will be rolling over a pile of linen. Protect the resident from any soiled matter on the old </a:t>
            </a:r>
            <a:r>
              <a:rPr lang="en-US" altLang="en-US" dirty="0" smtClean="0"/>
              <a:t>linens</a:t>
            </a:r>
          </a:p>
          <a:p>
            <a:pPr marL="128016" lvl="1" indent="0">
              <a:buNone/>
            </a:pPr>
            <a:r>
              <a:rPr lang="en-US" altLang="en-US" dirty="0" smtClean="0"/>
              <a:t>19.  Loosen </a:t>
            </a:r>
            <a:r>
              <a:rPr lang="en-US" altLang="en-US" dirty="0"/>
              <a:t>the soiled linen. Check for any personal items. Roll linen from head to foot of the bed. Avoid contact with your skin or clothes. Place it in a hamper or bag. Never put it on the floor or furniture. Never shake it. Soiled bed linens are full of microorganisms that should not be spread to other parts of the room.</a:t>
            </a:r>
          </a:p>
          <a:p>
            <a:pPr marL="128016" lvl="1" indent="0">
              <a:lnSpc>
                <a:spcPct val="91000"/>
              </a:lnSpc>
              <a:buNone/>
            </a:pPr>
            <a:r>
              <a:rPr lang="en-US" altLang="en-US" dirty="0" smtClean="0"/>
              <a:t>20.  Pull </a:t>
            </a:r>
            <a:r>
              <a:rPr lang="en-US" altLang="en-US" dirty="0"/>
              <a:t>the clean linen through as quickly as possible. Start with the mattress pad and wrap around corners. Pull and tuck in clean bottom linen just like the other side. Pull and tuck in waterproof bed protector and draw sheet if used. Finish with bottom sheet free of wrinkles.</a:t>
            </a:r>
          </a:p>
          <a:p>
            <a:pPr marL="128016" lvl="1" indent="0">
              <a:lnSpc>
                <a:spcPct val="91000"/>
              </a:lnSpc>
              <a:buNone/>
            </a:pPr>
            <a:r>
              <a:rPr lang="en-US" altLang="en-US" dirty="0" smtClean="0"/>
              <a:t>21.  Ask </a:t>
            </a:r>
            <a:r>
              <a:rPr lang="en-US" altLang="en-US" dirty="0"/>
              <a:t>resident to turn onto her back. Help as needed. Keep resident covered and comfortable, with a pillow under her head. Raise the side rail.</a:t>
            </a:r>
          </a:p>
          <a:p>
            <a:pPr marL="128016" lvl="1" indent="0">
              <a:lnSpc>
                <a:spcPct val="81000"/>
              </a:lnSpc>
              <a:buNone/>
            </a:pPr>
            <a:r>
              <a:rPr lang="en-US" altLang="en-US" dirty="0" smtClean="0"/>
              <a:t>22.  Unfold </a:t>
            </a:r>
            <a:r>
              <a:rPr lang="en-US" altLang="en-US" dirty="0"/>
              <a:t>the top sheet. Place it over the resident and center it. Ask the resident to hold the top sheet. Slip the bath blanket or old sheet out from underneath. Put it in the hamper or bag.</a:t>
            </a:r>
          </a:p>
          <a:p>
            <a:pPr marL="128016" lvl="1" indent="0">
              <a:lnSpc>
                <a:spcPct val="81000"/>
              </a:lnSpc>
              <a:buNone/>
            </a:pPr>
            <a:r>
              <a:rPr lang="en-US" altLang="en-US" dirty="0" smtClean="0"/>
              <a:t>23.  Place </a:t>
            </a:r>
            <a:r>
              <a:rPr lang="en-US" altLang="en-US" dirty="0"/>
              <a:t>a blanket over the top sheet, matching the top edges. Tuck the bottom edges of top sheet and blanket under the bottom of the mattress. Make hospital corners on each side. Loosen the top linens over the resident’s feet. This prevents pressure on the feet. At the top of the bed, fold the top sheet over the blanket about six inches</a:t>
            </a:r>
            <a:r>
              <a:rPr lang="en-US" altLang="en-US" dirty="0" smtClean="0"/>
              <a:t>.</a:t>
            </a:r>
          </a:p>
          <a:p>
            <a:pPr marL="128016" lvl="1" indent="0">
              <a:lnSpc>
                <a:spcPct val="91000"/>
              </a:lnSpc>
              <a:buNone/>
            </a:pPr>
            <a:r>
              <a:rPr lang="en-US" altLang="en-US" dirty="0" smtClean="0"/>
              <a:t>24.  Remove </a:t>
            </a:r>
            <a:r>
              <a:rPr lang="en-US" altLang="en-US" dirty="0"/>
              <a:t>the pillow. Do not hold it near your face. Remove the soiled pillowcase by turning it inside out. Place it in the hamper or bag. </a:t>
            </a:r>
          </a:p>
          <a:p>
            <a:pPr marL="128016" lvl="1" indent="0">
              <a:lnSpc>
                <a:spcPct val="91000"/>
              </a:lnSpc>
              <a:buNone/>
            </a:pPr>
            <a:r>
              <a:rPr lang="en-US" altLang="en-US" dirty="0" smtClean="0"/>
              <a:t>25.  Remove </a:t>
            </a:r>
            <a:r>
              <a:rPr lang="en-US" altLang="en-US" dirty="0"/>
              <a:t>and discard gloves. Wash your hands.</a:t>
            </a:r>
          </a:p>
          <a:p>
            <a:pPr marL="128016" lvl="1" indent="0">
              <a:lnSpc>
                <a:spcPct val="91000"/>
              </a:lnSpc>
              <a:buNone/>
            </a:pPr>
            <a:r>
              <a:rPr lang="en-US" altLang="en-US" dirty="0" smtClean="0"/>
              <a:t>26.  With </a:t>
            </a:r>
            <a:r>
              <a:rPr lang="en-US" altLang="en-US" dirty="0"/>
              <a:t>one hand, grasp the clean pillowcase at the closed end. Turn it inside out over your arm. Next, using the same hand that has the pillowcase over it, grasp one narrow edge of the pillow. Pull the pillowcase over it with your free hand. Do the same for any other pillows. Place them under resident’s head with open end away from door.</a:t>
            </a:r>
          </a:p>
          <a:p>
            <a:pPr marL="128016" lvl="1" indent="0">
              <a:lnSpc>
                <a:spcPct val="91000"/>
              </a:lnSpc>
              <a:buNone/>
            </a:pPr>
            <a:r>
              <a:rPr lang="en-US" altLang="en-US" dirty="0" smtClean="0"/>
              <a:t>27.  Make </a:t>
            </a:r>
            <a:r>
              <a:rPr lang="en-US" altLang="en-US" dirty="0"/>
              <a:t>resident comfortable.</a:t>
            </a:r>
          </a:p>
          <a:p>
            <a:pPr marL="128016" lvl="1" indent="0">
              <a:lnSpc>
                <a:spcPct val="91000"/>
              </a:lnSpc>
              <a:buNone/>
            </a:pPr>
            <a:r>
              <a:rPr lang="en-US" altLang="en-US" dirty="0" smtClean="0"/>
              <a:t>28.  Return </a:t>
            </a:r>
            <a:r>
              <a:rPr lang="en-US" altLang="en-US" dirty="0"/>
              <a:t>bed to lowest position. Leave side rails in the ordered position. Remove privacy measures. </a:t>
            </a:r>
          </a:p>
          <a:p>
            <a:pPr marL="128016" lvl="1" indent="0">
              <a:lnSpc>
                <a:spcPct val="91000"/>
              </a:lnSpc>
              <a:buNone/>
            </a:pPr>
            <a:r>
              <a:rPr lang="en-US" altLang="en-US" dirty="0" smtClean="0"/>
              <a:t>28.  Place </a:t>
            </a:r>
            <a:r>
              <a:rPr lang="en-US" altLang="en-US" dirty="0"/>
              <a:t>call light within resident’s reach.</a:t>
            </a:r>
          </a:p>
          <a:p>
            <a:pPr marL="128016" lvl="1" indent="0">
              <a:lnSpc>
                <a:spcPct val="91000"/>
              </a:lnSpc>
              <a:buNone/>
            </a:pPr>
            <a:r>
              <a:rPr lang="en-US" altLang="en-US" dirty="0" smtClean="0"/>
              <a:t>29.  Take </a:t>
            </a:r>
            <a:r>
              <a:rPr lang="en-US" altLang="en-US" dirty="0"/>
              <a:t>laundry bag or hamper to proper area. </a:t>
            </a:r>
          </a:p>
          <a:p>
            <a:pPr marL="128016" lvl="1" indent="0">
              <a:lnSpc>
                <a:spcPct val="91000"/>
              </a:lnSpc>
              <a:buNone/>
            </a:pPr>
            <a:r>
              <a:rPr lang="en-US" altLang="en-US" dirty="0" smtClean="0"/>
              <a:t>30.  Wash </a:t>
            </a:r>
            <a:r>
              <a:rPr lang="en-US" altLang="en-US" dirty="0"/>
              <a:t>your hands.</a:t>
            </a:r>
          </a:p>
          <a:p>
            <a:pPr marL="128016" lvl="1" indent="0">
              <a:lnSpc>
                <a:spcPct val="91000"/>
              </a:lnSpc>
              <a:buNone/>
            </a:pPr>
            <a:r>
              <a:rPr lang="en-US" altLang="en-US" dirty="0" smtClean="0"/>
              <a:t>31.  Report </a:t>
            </a:r>
            <a:r>
              <a:rPr lang="en-US" altLang="en-US" dirty="0"/>
              <a:t>any changes in resident to the nurse.</a:t>
            </a:r>
          </a:p>
          <a:p>
            <a:pPr marL="128016" lvl="1" indent="0">
              <a:lnSpc>
                <a:spcPct val="91000"/>
              </a:lnSpc>
              <a:buNone/>
            </a:pPr>
            <a:r>
              <a:rPr lang="en-US" altLang="en-US" dirty="0" smtClean="0"/>
              <a:t>32.  Document </a:t>
            </a:r>
            <a:r>
              <a:rPr lang="en-US" altLang="en-US" dirty="0"/>
              <a:t>procedure using facility guidelines.</a:t>
            </a:r>
          </a:p>
          <a:p>
            <a:pPr marL="470916" lvl="1" indent="-342900">
              <a:lnSpc>
                <a:spcPct val="91000"/>
              </a:lnSpc>
              <a:buAutoNum type="arabicPeriod" startAt="18"/>
            </a:pPr>
            <a:endParaRPr lang="en-US" altLang="en-US" dirty="0"/>
          </a:p>
          <a:p>
            <a:pPr marL="91440" lvl="1" indent="-91440">
              <a:spcBef>
                <a:spcPts val="1200"/>
              </a:spcBef>
              <a:spcAft>
                <a:spcPts val="200"/>
              </a:spcAft>
              <a:buSzPct val="100000"/>
              <a:buFont typeface="Tw Cen MT" panose="020B0602020104020603" pitchFamily="34" charset="0"/>
              <a:buChar char=" "/>
            </a:pPr>
            <a:endParaRPr lang="en-US" altLang="en-US" dirty="0"/>
          </a:p>
          <a:p>
            <a:endParaRPr lang="en-US" dirty="0"/>
          </a:p>
        </p:txBody>
      </p:sp>
    </p:spTree>
    <p:extLst>
      <p:ext uri="{BB962C8B-B14F-4D97-AF65-F5344CB8AC3E}">
        <p14:creationId xmlns:p14="http://schemas.microsoft.com/office/powerpoint/2010/main" val="25065777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55</TotalTime>
  <Words>3680</Words>
  <Application>Microsoft Office PowerPoint</Application>
  <PresentationFormat>Widescreen</PresentationFormat>
  <Paragraphs>272</Paragraphs>
  <Slides>12</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Times New Roman</vt:lpstr>
      <vt:lpstr>Tw Cen MT</vt:lpstr>
      <vt:lpstr>Tw Cen MT Condensed</vt:lpstr>
      <vt:lpstr>Verdana</vt:lpstr>
      <vt:lpstr>Wingdings 3</vt:lpstr>
      <vt:lpstr>Integral</vt:lpstr>
      <vt:lpstr>Chapter 12: The Resident’s unit</vt:lpstr>
      <vt:lpstr>Learning objectives </vt:lpstr>
      <vt:lpstr>Importance of a comfortable environment</vt:lpstr>
      <vt:lpstr>Standard resident unit</vt:lpstr>
      <vt:lpstr>How to care for and clean unit equipment</vt:lpstr>
      <vt:lpstr>Importance of sleep and factors affecting sleep</vt:lpstr>
      <vt:lpstr>Bedmaking guidelines</vt:lpstr>
      <vt:lpstr>Making an occupied bed</vt:lpstr>
      <vt:lpstr>Making an occupied bed (Continued)</vt:lpstr>
      <vt:lpstr>Making an unoccupied bed</vt:lpstr>
      <vt:lpstr>Making a surgical bed</vt:lpstr>
      <vt:lpstr>Review</vt:lpstr>
    </vt:vector>
  </TitlesOfParts>
  <Company>STI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 The Resident’s unit</dc:title>
  <dc:creator>Entringer, Stephanie R</dc:creator>
  <cp:lastModifiedBy>Entringer, Stephanie R</cp:lastModifiedBy>
  <cp:revision>8</cp:revision>
  <dcterms:created xsi:type="dcterms:W3CDTF">2015-07-03T22:40:10Z</dcterms:created>
  <dcterms:modified xsi:type="dcterms:W3CDTF">2015-07-14T20:31:45Z</dcterms:modified>
</cp:coreProperties>
</file>