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5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59420" autoAdjust="0"/>
  </p:normalViewPr>
  <p:slideViewPr>
    <p:cSldViewPr snapToGrid="0">
      <p:cViewPr varScale="1">
        <p:scale>
          <a:sx n="40" d="100"/>
          <a:sy n="40" d="100"/>
        </p:scale>
        <p:origin x="1812" y="60"/>
      </p:cViewPr>
      <p:guideLst/>
    </p:cSldViewPr>
  </p:slideViewPr>
  <p:outlineViewPr>
    <p:cViewPr>
      <p:scale>
        <a:sx n="33" d="100"/>
        <a:sy n="33" d="100"/>
      </p:scale>
      <p:origin x="0" y="-2820"/>
    </p:cViewPr>
  </p:outlineViewPr>
  <p:notesTextViewPr>
    <p:cViewPr>
      <p:scale>
        <a:sx n="1" d="1"/>
        <a:sy n="1" d="1"/>
      </p:scale>
      <p:origin x="0" y="-306"/>
    </p:cViewPr>
  </p:notesTextViewPr>
  <p:notesViewPr>
    <p:cSldViewPr snapToGrid="0">
      <p:cViewPr varScale="1">
        <p:scale>
          <a:sx n="53" d="100"/>
          <a:sy n="53" d="100"/>
        </p:scale>
        <p:origin x="78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70C40-C3D2-40CB-A513-FA17F8120BF3}" type="datetimeFigureOut">
              <a:rPr lang="en-US" smtClean="0"/>
              <a:t>7/14/2015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BCFFC-25EA-456C-86D7-08416F5A3288}" type="slidenum">
              <a:rPr lang="en-US" smtClean="0"/>
              <a:t>‹#›</a:t>
            </a:fld>
            <a:endParaRPr lang="en-US"/>
          </a:p>
        </p:txBody>
      </p:sp>
    </p:spTree>
    <p:extLst>
      <p:ext uri="{BB962C8B-B14F-4D97-AF65-F5344CB8AC3E}">
        <p14:creationId xmlns:p14="http://schemas.microsoft.com/office/powerpoint/2010/main" val="213684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pitchFamily="18" charset="0"/>
              </a:rPr>
              <a:t>Human beings have the following basic physical needs: </a:t>
            </a:r>
          </a:p>
          <a:p>
            <a:pPr marL="628650" lvl="1" indent="-171450">
              <a:buFont typeface="Arial" panose="020B0604020202020204" pitchFamily="34" charset="0"/>
              <a:buChar char="•"/>
            </a:pPr>
            <a:r>
              <a:rPr lang="en-US" altLang="en-US" dirty="0" smtClean="0">
                <a:latin typeface="Times" pitchFamily="18" charset="0"/>
              </a:rPr>
              <a:t>Food and water </a:t>
            </a:r>
          </a:p>
          <a:p>
            <a:pPr marL="628650" lvl="1" indent="-171450">
              <a:buFont typeface="Arial" panose="020B0604020202020204" pitchFamily="34" charset="0"/>
              <a:buChar char="•"/>
            </a:pPr>
            <a:r>
              <a:rPr lang="en-US" altLang="en-US" dirty="0" smtClean="0">
                <a:latin typeface="Times" pitchFamily="18" charset="0"/>
              </a:rPr>
              <a:t>Protection and shelter </a:t>
            </a:r>
          </a:p>
          <a:p>
            <a:pPr marL="628650" lvl="1" indent="-171450">
              <a:buFont typeface="Arial" panose="020B0604020202020204" pitchFamily="34" charset="0"/>
              <a:buChar char="•"/>
            </a:pPr>
            <a:r>
              <a:rPr lang="en-US" altLang="en-US" dirty="0" smtClean="0">
                <a:latin typeface="Times" pitchFamily="18" charset="0"/>
              </a:rPr>
              <a:t>Activity </a:t>
            </a:r>
          </a:p>
          <a:p>
            <a:pPr marL="628650" lvl="1" indent="-171450">
              <a:buFont typeface="Arial" panose="020B0604020202020204" pitchFamily="34" charset="0"/>
              <a:buChar char="•"/>
            </a:pPr>
            <a:r>
              <a:rPr lang="en-US" altLang="en-US" dirty="0" smtClean="0">
                <a:latin typeface="Times" pitchFamily="18" charset="0"/>
              </a:rPr>
              <a:t>Sleep and rest </a:t>
            </a:r>
          </a:p>
          <a:p>
            <a:pPr marL="628650" lvl="1" indent="-171450">
              <a:buFont typeface="Arial" panose="020B0604020202020204" pitchFamily="34" charset="0"/>
              <a:buChar char="•"/>
            </a:pPr>
            <a:r>
              <a:rPr lang="en-US" altLang="en-US" dirty="0" smtClean="0">
                <a:latin typeface="Times" pitchFamily="18" charset="0"/>
              </a:rPr>
              <a:t>Comfort, freedom from pain </a:t>
            </a:r>
          </a:p>
          <a:p>
            <a:endParaRPr lang="en-US" dirty="0" smtClean="0">
              <a:latin typeface="Times" pitchFamily="18" charset="0"/>
            </a:endParaRPr>
          </a:p>
          <a:p>
            <a:pPr marL="0" indent="0">
              <a:buFontTx/>
              <a:buNone/>
            </a:pPr>
            <a:r>
              <a:rPr lang="en-US" altLang="en-US" dirty="0" smtClean="0">
                <a:latin typeface="Times" pitchFamily="18" charset="0"/>
              </a:rPr>
              <a:t>Human beings have the following psychosocial needs: </a:t>
            </a:r>
          </a:p>
          <a:p>
            <a:pPr marL="628650" lvl="1" indent="-171450">
              <a:buFont typeface="Arial" panose="020B0604020202020204" pitchFamily="34" charset="0"/>
              <a:buChar char="•"/>
            </a:pPr>
            <a:r>
              <a:rPr lang="en-US" altLang="en-US" dirty="0" smtClean="0">
                <a:latin typeface="Times" pitchFamily="18" charset="0"/>
              </a:rPr>
              <a:t>Love and affection </a:t>
            </a:r>
          </a:p>
          <a:p>
            <a:pPr marL="628650" lvl="1" indent="-171450">
              <a:buFont typeface="Arial" panose="020B0604020202020204" pitchFamily="34" charset="0"/>
              <a:buChar char="•"/>
            </a:pPr>
            <a:r>
              <a:rPr lang="en-US" altLang="en-US" dirty="0" smtClean="0">
                <a:latin typeface="Times" pitchFamily="18" charset="0"/>
              </a:rPr>
              <a:t>Acceptance by others </a:t>
            </a:r>
          </a:p>
          <a:p>
            <a:pPr marL="628650" lvl="1" indent="-171450">
              <a:buFont typeface="Arial" panose="020B0604020202020204" pitchFamily="34" charset="0"/>
              <a:buChar char="•"/>
            </a:pPr>
            <a:r>
              <a:rPr lang="en-US" altLang="en-US" dirty="0" smtClean="0">
                <a:latin typeface="Times" pitchFamily="18" charset="0"/>
              </a:rPr>
              <a:t>Safety and security </a:t>
            </a:r>
          </a:p>
          <a:p>
            <a:pPr marL="628650" lvl="1" indent="-171450">
              <a:buFont typeface="Arial" panose="020B0604020202020204" pitchFamily="34" charset="0"/>
              <a:buChar char="•"/>
            </a:pPr>
            <a:r>
              <a:rPr lang="en-US" altLang="en-US" dirty="0" smtClean="0">
                <a:latin typeface="Times" pitchFamily="18" charset="0"/>
              </a:rPr>
              <a:t>Self-reliance and independence in daily living </a:t>
            </a:r>
          </a:p>
          <a:p>
            <a:pPr marL="628650" lvl="1" indent="-171450">
              <a:buFont typeface="Arial" panose="020B0604020202020204" pitchFamily="34" charset="0"/>
              <a:buChar char="•"/>
            </a:pPr>
            <a:r>
              <a:rPr lang="en-US" altLang="en-US" dirty="0" smtClean="0">
                <a:latin typeface="Times" pitchFamily="18" charset="0"/>
              </a:rPr>
              <a:t>Contact with other people </a:t>
            </a:r>
          </a:p>
          <a:p>
            <a:pPr marL="628650" lvl="1" indent="-171450">
              <a:buFont typeface="Arial" panose="020B0604020202020204" pitchFamily="34" charset="0"/>
              <a:buChar char="•"/>
            </a:pPr>
            <a:r>
              <a:rPr lang="en-US" altLang="en-US" dirty="0" smtClean="0">
                <a:latin typeface="Times" pitchFamily="18" charset="0"/>
              </a:rPr>
              <a:t>Success and self-esteem</a:t>
            </a:r>
          </a:p>
          <a:p>
            <a:pPr marL="457200" lvl="1" indent="0">
              <a:buFont typeface="Arial" panose="020B0604020202020204" pitchFamily="34" charset="0"/>
              <a:buNone/>
            </a:pPr>
            <a:endParaRPr lang="en-US" altLang="en-US" dirty="0" smtClean="0">
              <a:latin typeface="Times" pitchFamily="18" charset="0"/>
            </a:endParaRPr>
          </a:p>
          <a:p>
            <a:pPr marL="0" indent="0">
              <a:buFontTx/>
              <a:buNone/>
            </a:pPr>
            <a:r>
              <a:rPr lang="en-US" altLang="en-US" dirty="0" smtClean="0">
                <a:latin typeface="Times" pitchFamily="18" charset="0"/>
              </a:rPr>
              <a:t>When psychosocial needs are not met, people may experience the following: </a:t>
            </a:r>
          </a:p>
          <a:p>
            <a:pPr marL="628650" lvl="1" indent="-171450">
              <a:buFont typeface="Arial" panose="020B0604020202020204" pitchFamily="34" charset="0"/>
              <a:buChar char="•"/>
            </a:pPr>
            <a:r>
              <a:rPr lang="en-US" altLang="en-US" dirty="0" smtClean="0">
                <a:latin typeface="Times" pitchFamily="18" charset="0"/>
              </a:rPr>
              <a:t>Frustration</a:t>
            </a:r>
          </a:p>
          <a:p>
            <a:pPr marL="628650" lvl="1" indent="-171450">
              <a:buFont typeface="Arial" panose="020B0604020202020204" pitchFamily="34" charset="0"/>
              <a:buChar char="•"/>
            </a:pPr>
            <a:r>
              <a:rPr lang="en-US" altLang="en-US" dirty="0" smtClean="0">
                <a:latin typeface="Times" pitchFamily="18" charset="0"/>
              </a:rPr>
              <a:t>Stress</a:t>
            </a:r>
          </a:p>
          <a:p>
            <a:pPr marL="628650" lvl="1" indent="-171450">
              <a:buFont typeface="Arial" panose="020B0604020202020204" pitchFamily="34" charset="0"/>
              <a:buChar char="•"/>
            </a:pPr>
            <a:r>
              <a:rPr lang="en-US" altLang="en-US" dirty="0" smtClean="0">
                <a:latin typeface="Times" pitchFamily="18" charset="0"/>
              </a:rPr>
              <a:t>Fear</a:t>
            </a:r>
          </a:p>
          <a:p>
            <a:pPr marL="628650" lvl="1" indent="-171450">
              <a:buFont typeface="Arial" panose="020B0604020202020204" pitchFamily="34" charset="0"/>
              <a:buChar char="•"/>
            </a:pPr>
            <a:r>
              <a:rPr lang="en-US" altLang="en-US" dirty="0" smtClean="0">
                <a:latin typeface="Times" pitchFamily="18" charset="0"/>
              </a:rPr>
              <a:t>Anxiety</a:t>
            </a:r>
          </a:p>
          <a:p>
            <a:pPr marL="628650" lvl="1" indent="-171450">
              <a:buFont typeface="Arial" panose="020B0604020202020204" pitchFamily="34" charset="0"/>
              <a:buChar char="•"/>
            </a:pPr>
            <a:r>
              <a:rPr lang="en-US" altLang="en-US" dirty="0" smtClean="0">
                <a:latin typeface="Times" pitchFamily="18" charset="0"/>
              </a:rPr>
              <a:t>Anger</a:t>
            </a:r>
          </a:p>
          <a:p>
            <a:pPr marL="628650" lvl="1" indent="-171450">
              <a:buFont typeface="Arial" panose="020B0604020202020204" pitchFamily="34" charset="0"/>
              <a:buChar char="•"/>
            </a:pPr>
            <a:r>
              <a:rPr lang="en-US" altLang="en-US" dirty="0" smtClean="0">
                <a:latin typeface="Times" pitchFamily="18" charset="0"/>
              </a:rPr>
              <a:t>Aggression</a:t>
            </a:r>
          </a:p>
          <a:p>
            <a:pPr marL="628650" lvl="1" indent="-171450">
              <a:buFont typeface="Arial" panose="020B0604020202020204" pitchFamily="34" charset="0"/>
              <a:buChar char="•"/>
            </a:pPr>
            <a:r>
              <a:rPr lang="en-US" altLang="en-US" dirty="0" smtClean="0">
                <a:latin typeface="Times" pitchFamily="18" charset="0"/>
              </a:rPr>
              <a:t>Withdrawal</a:t>
            </a:r>
          </a:p>
          <a:p>
            <a:pPr marL="628650" lvl="1" indent="-171450">
              <a:buFont typeface="Arial" panose="020B0604020202020204" pitchFamily="34" charset="0"/>
              <a:buChar char="•"/>
            </a:pPr>
            <a:r>
              <a:rPr lang="en-US" altLang="en-US" dirty="0" smtClean="0">
                <a:latin typeface="Times" pitchFamily="18" charset="0"/>
              </a:rPr>
              <a:t>Depression</a:t>
            </a:r>
          </a:p>
          <a:p>
            <a:endParaRPr lang="en-US" dirty="0">
              <a:latin typeface="Times"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3</a:t>
            </a:fld>
            <a:endParaRPr lang="en-US"/>
          </a:p>
        </p:txBody>
      </p:sp>
    </p:spTree>
    <p:extLst>
      <p:ext uri="{BB962C8B-B14F-4D97-AF65-F5344CB8AC3E}">
        <p14:creationId xmlns:p14="http://schemas.microsoft.com/office/powerpoint/2010/main" val="129388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smtClean="0">
                <a:latin typeface="Times New Roman" panose="02020603050405020304" pitchFamily="18" charset="0"/>
                <a:cs typeface="Times New Roman" panose="02020603050405020304" pitchFamily="18" charset="0"/>
              </a:rPr>
              <a:t>NAs should be familiar with the following information regarding infancy (birth to 12 months):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Period of rapid growth and development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Development is from head down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Common disorders include the following:</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Prematurity</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Low birth weight</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Birth defects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Viral or bacterial infections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Sudden infant death syndrome (SIDS)</a:t>
            </a:r>
          </a:p>
          <a:p>
            <a:endParaRPr 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be familiar with the following information regarding toddlerhood (ages 1 - 3):</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Formerly dependent, now gaining independence and body control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Learn to speak, gain coordination and bladder and bowel control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May have tantrums or whine to get their way</a:t>
            </a:r>
          </a:p>
          <a:p>
            <a:endParaRPr 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be familiar with the following information regarding the preschool years (ages 3 - 6):</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More social relationships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Play cooperatively and learn language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Learn right from wrong</a:t>
            </a:r>
          </a:p>
          <a:p>
            <a:endParaRPr 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be familiar with the following information regarding the school-age years (ages 6 - 10):</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Strong focus on cognitive development (thinking and learning)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Learn to get along with others in peer group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Develop a conscience and self-esteem </a:t>
            </a:r>
          </a:p>
          <a:p>
            <a:pPr marL="0" indent="0">
              <a:buFontTx/>
              <a:buNone/>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Common disorders of childhood (toddlerhood through school age) include the following:</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Chickenpox</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Viral or bacterial infections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Leukemia</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Child abuse or neglect</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Vaccine-preventable illnesses (no longer common in developed countries):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Measles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Mumps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Rubella</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Diphtheria</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Smallpox</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Whooping cough</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Polio</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be familiar with the following information regarding the preadolescent years (ages 10 - 13):</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Growing sense of self-identity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Strongly identify with peers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Relatively calm period</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Imaginary fears give way to fears based in real world</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be familiar with the following information regarding the adolescent years (ages 13 - 19):</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Marked by onset of puberty (age range is approximate)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Secondary sex characteristics appear</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Reproductive organs begin to function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Concern for body and peer acceptance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Changing moods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Common disorders include the following:</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Eating disorders (anorexia, bulimia)</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STIs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Pregnancy</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Depression</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Trauma due to auto accidents or sports injuries</a:t>
            </a:r>
          </a:p>
          <a:p>
            <a:pPr marL="914400" lvl="2"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The following are the tasks associated with young adulthood (ages 19 - 40):</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Select an education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Select a career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Select and live with a mate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Raise children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Develop a satisfying sex life </a:t>
            </a:r>
          </a:p>
          <a:p>
            <a:pPr marL="457200" lvl="1"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The following are typical events of middle adulthood (ages 40 - 65):</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More comfortable and stable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May have “mid-life crisis”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Physical changes related to aging occur</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The following may occur in late adulthood (65 years and older):</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Many physical and psychosocial changes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Loss of physical health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Loss of friends and jobs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Common disorders: </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Arthritis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Alzheimer’s disease</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Cancer</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Diabetes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Stroke</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914400" lvl="2"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12</a:t>
            </a:fld>
            <a:endParaRPr lang="en-US"/>
          </a:p>
        </p:txBody>
      </p:sp>
    </p:spTree>
    <p:extLst>
      <p:ext uri="{BB962C8B-B14F-4D97-AF65-F5344CB8AC3E}">
        <p14:creationId xmlns:p14="http://schemas.microsoft.com/office/powerpoint/2010/main" val="224809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Geriatrics is the study</a:t>
            </a:r>
            <a:r>
              <a:rPr lang="en-US" baseline="0" dirty="0" smtClean="0">
                <a:latin typeface="Times New Roman" panose="02020603050405020304" pitchFamily="18" charset="0"/>
                <a:cs typeface="Times New Roman" panose="02020603050405020304" pitchFamily="18" charset="0"/>
              </a:rPr>
              <a:t> of health, wellness, and disease in later life.  Gerontology is the study of the aging process in people from mid-life through old age.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There are often false ideas about older people.  Ageism is prejudice toward, stereotyping of, and/or discrimination against older persons or the elderly.  </a:t>
            </a:r>
          </a:p>
          <a:p>
            <a:endParaRPr 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know the following facts about aging: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Older adults have many different capabilities.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Stereotypes are false.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Older persons are usually active.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Aging is a normal process, not a disease.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Aging persons need to adjust to change.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They do not need to be dependent.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Normal changes of aging include the following: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Thinner, drier, more fragile, and less elastic skin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Weaker muscles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Bones more brittle and lose density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Decreased sensitivity of nerve endings in skin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Slower responses and reflexes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Short-term memory loss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Changes in senses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Less efficient heart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Decreased oxygen in blood</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Decreased appetite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More frequent elimination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Changes in hormone production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Weakened immunity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Change in lifestyle </a:t>
            </a:r>
          </a:p>
          <a:p>
            <a:pPr marL="457200" lvl="1"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The following are not considered normal changes of aging:</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Depression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Inability to think logically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Poor nutrition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Shortness of breath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Incontinence  </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13</a:t>
            </a:fld>
            <a:endParaRPr lang="en-US"/>
          </a:p>
        </p:txBody>
      </p:sp>
    </p:spTree>
    <p:extLst>
      <p:ext uri="{BB962C8B-B14F-4D97-AF65-F5344CB8AC3E}">
        <p14:creationId xmlns:p14="http://schemas.microsoft.com/office/powerpoint/2010/main" val="431751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Developmental disabilities are disabilities that are present at birth or emerge during childhood that restrict physical or mental ability.</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Intellectual</a:t>
            </a:r>
            <a:r>
              <a:rPr lang="en-US" baseline="0" dirty="0" smtClean="0">
                <a:latin typeface="Times New Roman" panose="02020603050405020304" pitchFamily="18" charset="0"/>
                <a:cs typeface="Times New Roman" panose="02020603050405020304" pitchFamily="18" charset="0"/>
              </a:rPr>
              <a:t> disabilities – formerly called mental retardation and is the most common developmental disorder.  These disabilities cause patients to have a difficulty with learning, communicating, moving, and may have problems adjusting socially.  The main goal of care is to help the person have as normal a life as possible.  </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Treat adult residents as adults, regardless of their behavior</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Praise and encourage often, especially positive behavior</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Help teach the resident to perform ADLs by dividing a task into smaller units</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Promote independence, but also assist residents with activities and motor functions that are difficult</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Encourage social interaction</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Repeat what you say to make sure they understand</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Be patient</a:t>
            </a:r>
          </a:p>
          <a:p>
            <a:pPr marL="0" indent="0">
              <a:buFont typeface="Arial" panose="020B0604020202020204" pitchFamily="34" charset="0"/>
              <a:buNone/>
            </a:pPr>
            <a:endParaRPr lang="en-US" baseline="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aseline="0" dirty="0" smtClean="0">
                <a:latin typeface="Times New Roman" panose="02020603050405020304" pitchFamily="18" charset="0"/>
                <a:cs typeface="Times New Roman" panose="02020603050405020304" pitchFamily="18" charset="0"/>
              </a:rPr>
              <a:t>Down Syndrome – People with down syndrome have an extra chromosome in the 21</a:t>
            </a:r>
            <a:r>
              <a:rPr lang="en-US" baseline="30000" dirty="0" smtClean="0">
                <a:latin typeface="Times New Roman" panose="02020603050405020304" pitchFamily="18" charset="0"/>
                <a:cs typeface="Times New Roman" panose="02020603050405020304" pitchFamily="18" charset="0"/>
              </a:rPr>
              <a:t>st</a:t>
            </a:r>
            <a:r>
              <a:rPr lang="en-US" baseline="0" dirty="0" smtClean="0">
                <a:latin typeface="Times New Roman" panose="02020603050405020304" pitchFamily="18" charset="0"/>
                <a:cs typeface="Times New Roman" panose="02020603050405020304" pitchFamily="18" charset="0"/>
              </a:rPr>
              <a:t> set.  As with some types of intellectual disabilities, a person with Down syndrome can become fairly independent</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Give the same type of care and instruction that you would for any other person with an intellectual disability</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Praise and encourage often, especially positive behavior</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Help teach the resident to perform ADLs by dividing a task into smaller units</a:t>
            </a:r>
          </a:p>
          <a:p>
            <a:pPr marL="0" indent="0">
              <a:buFont typeface="Arial" panose="020B0604020202020204" pitchFamily="34" charset="0"/>
              <a:buNone/>
            </a:pPr>
            <a:endParaRPr lang="en-US" baseline="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aseline="0" dirty="0" smtClean="0">
                <a:latin typeface="Times New Roman" panose="02020603050405020304" pitchFamily="18" charset="0"/>
                <a:cs typeface="Times New Roman" panose="02020603050405020304" pitchFamily="18" charset="0"/>
              </a:rPr>
              <a:t>Cerebral palsy – People with cerebral palsy have suffered brain damage either while in the uterus or during birth.</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Allow the resident to move slowly</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Keep the resident’s body in as normal an alignment as possible</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Talk to the resident, even if he or she cannot speak.  Be patient and listen</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Use touch as a form of communication</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Avoid activities that are tiring or frustrating</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Be gentle when handling parts of the body that may be painful</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Promote independence and encourage socialization</a:t>
            </a:r>
          </a:p>
          <a:p>
            <a:pPr marL="0" indent="0">
              <a:buFont typeface="Arial" panose="020B0604020202020204" pitchFamily="34" charset="0"/>
              <a:buNone/>
            </a:pPr>
            <a:endParaRPr lang="en-US" baseline="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aseline="0" dirty="0" err="1" smtClean="0">
                <a:latin typeface="Times New Roman" panose="02020603050405020304" pitchFamily="18" charset="0"/>
                <a:cs typeface="Times New Roman" panose="02020603050405020304" pitchFamily="18" charset="0"/>
              </a:rPr>
              <a:t>Spina</a:t>
            </a:r>
            <a:r>
              <a:rPr lang="en-US" baseline="0" dirty="0" smtClean="0">
                <a:latin typeface="Times New Roman" panose="02020603050405020304" pitchFamily="18" charset="0"/>
                <a:cs typeface="Times New Roman" panose="02020603050405020304" pitchFamily="18" charset="0"/>
              </a:rPr>
              <a:t> bifida – </a:t>
            </a:r>
            <a:r>
              <a:rPr lang="en-US" baseline="0" dirty="0" err="1" smtClean="0">
                <a:latin typeface="Times New Roman" panose="02020603050405020304" pitchFamily="18" charset="0"/>
                <a:cs typeface="Times New Roman" panose="02020603050405020304" pitchFamily="18" charset="0"/>
              </a:rPr>
              <a:t>Spida</a:t>
            </a:r>
            <a:r>
              <a:rPr lang="en-US" baseline="0" dirty="0" smtClean="0">
                <a:latin typeface="Times New Roman" panose="02020603050405020304" pitchFamily="18" charset="0"/>
                <a:cs typeface="Times New Roman" panose="02020603050405020304" pitchFamily="18" charset="0"/>
              </a:rPr>
              <a:t> bifida is caused by a failure of part of the backbone to form correctly and can cause a range of disabilities.</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Provide assistance with range of motion exercises and ADLs</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Be a positive role model for the resident and family in learning to deal with the resident’s disabilities</a:t>
            </a:r>
          </a:p>
          <a:p>
            <a:pPr marL="0" indent="0">
              <a:buFont typeface="Arial" panose="020B0604020202020204" pitchFamily="34" charset="0"/>
              <a:buNone/>
            </a:pPr>
            <a:endParaRPr lang="en-US" baseline="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aseline="0" dirty="0" smtClean="0">
                <a:latin typeface="Times New Roman" panose="02020603050405020304" pitchFamily="18" charset="0"/>
                <a:cs typeface="Times New Roman" panose="02020603050405020304" pitchFamily="18" charset="0"/>
              </a:rPr>
              <a:t>Autism – Autism is part of a group of developmental disorders called autism spectrum disorders.  Autism appears in early childhood and continues throughout the person’s life.  It causes problems with communication and social skills.  </a:t>
            </a:r>
          </a:p>
        </p:txBody>
      </p:sp>
      <p:sp>
        <p:nvSpPr>
          <p:cNvPr id="4" name="Slide Number Placeholder 3"/>
          <p:cNvSpPr>
            <a:spLocks noGrp="1"/>
          </p:cNvSpPr>
          <p:nvPr>
            <p:ph type="sldNum" sz="quarter" idx="10"/>
          </p:nvPr>
        </p:nvSpPr>
        <p:spPr/>
        <p:txBody>
          <a:bodyPr/>
          <a:lstStyle/>
          <a:p>
            <a:fld id="{7B6BCFFC-25EA-456C-86D7-08416F5A3288}" type="slidenum">
              <a:rPr lang="en-US" smtClean="0"/>
              <a:t>14</a:t>
            </a:fld>
            <a:endParaRPr lang="en-US"/>
          </a:p>
        </p:txBody>
      </p:sp>
    </p:spTree>
    <p:extLst>
      <p:ext uri="{BB962C8B-B14F-4D97-AF65-F5344CB8AC3E}">
        <p14:creationId xmlns:p14="http://schemas.microsoft.com/office/powerpoint/2010/main" val="283986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Government and private agencies exist in most</a:t>
            </a:r>
            <a:r>
              <a:rPr lang="en-US" baseline="0" dirty="0" smtClean="0">
                <a:latin typeface="Times New Roman" panose="02020603050405020304" pitchFamily="18" charset="0"/>
                <a:cs typeface="Times New Roman" panose="02020603050405020304" pitchFamily="18" charset="0"/>
              </a:rPr>
              <a:t> areas to serve the needs of the elderly.  The internet or phone book lists these organizations under community services, senior citizens, aging, or elder services.  Local churches or synagogues may also have programs for seniors.  If residents ask a nursing assistant for help, the NA should refer them to the nurse or social worker.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15</a:t>
            </a:fld>
            <a:endParaRPr lang="en-US"/>
          </a:p>
        </p:txBody>
      </p:sp>
    </p:spTree>
    <p:extLst>
      <p:ext uri="{BB962C8B-B14F-4D97-AF65-F5344CB8AC3E}">
        <p14:creationId xmlns:p14="http://schemas.microsoft.com/office/powerpoint/2010/main" val="1685614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All humans have basic</a:t>
            </a:r>
            <a:r>
              <a:rPr lang="en-US" baseline="0" dirty="0" smtClean="0">
                <a:latin typeface="Times New Roman" panose="02020603050405020304" pitchFamily="18" charset="0"/>
                <a:cs typeface="Times New Roman" panose="02020603050405020304" pitchFamily="18" charset="0"/>
              </a:rPr>
              <a:t> needs which must be met in order for them to live a fulfilled life.  Holistic care assures that both physical as well as psychosocial needs are met.  Residents have a need for independence, and allowing for self-care is one way that the NA can promote independence.  Just like other needs, residents may have spiritual needs.  The NA should work to promote spiritual wellness for residents and should honor the resident’s right to practice his or her cultural and/or religious practices.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Residents need to be kept as active as their condition allows.  Activity has positive physical and well as psychological benefits.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Family is important to most people and plays many important roles in residents’ lives.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Emotional needs should be acknowledged and the NA should listen, offer support and encouragement, and refer the problem to a social worker or your supervisor.</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The stages of human development were discussed and common disorders for each stage were outlined</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There are many stereotypes and misconceptions regarding the aging process.  Truths about aging were discussed.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Guidelines for caring for persons with developmental disabilities were discussed and places to find resources for the elderly and developmentally disabled were provided.  </a:t>
            </a:r>
          </a:p>
        </p:txBody>
      </p:sp>
      <p:sp>
        <p:nvSpPr>
          <p:cNvPr id="4" name="Slide Number Placeholder 3"/>
          <p:cNvSpPr>
            <a:spLocks noGrp="1"/>
          </p:cNvSpPr>
          <p:nvPr>
            <p:ph type="sldNum" sz="quarter" idx="10"/>
          </p:nvPr>
        </p:nvSpPr>
        <p:spPr/>
        <p:txBody>
          <a:bodyPr/>
          <a:lstStyle/>
          <a:p>
            <a:fld id="{7B6BCFFC-25EA-456C-86D7-08416F5A3288}" type="slidenum">
              <a:rPr lang="en-US" smtClean="0"/>
              <a:t>16</a:t>
            </a:fld>
            <a:endParaRPr lang="en-US"/>
          </a:p>
        </p:txBody>
      </p:sp>
    </p:spTree>
    <p:extLst>
      <p:ext uri="{BB962C8B-B14F-4D97-AF65-F5344CB8AC3E}">
        <p14:creationId xmlns:p14="http://schemas.microsoft.com/office/powerpoint/2010/main" val="314353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Holistic</a:t>
            </a:r>
            <a:r>
              <a:rPr lang="en-US" baseline="0" dirty="0" smtClean="0">
                <a:latin typeface="Times New Roman" panose="02020603050405020304" pitchFamily="18" charset="0"/>
                <a:cs typeface="Times New Roman" panose="02020603050405020304" pitchFamily="18" charset="0"/>
              </a:rPr>
              <a:t> care is a type of care that involves caring for the whole person – the mind as well as the body.  NAs must provide for resident needs by providing this type of care.  We must consider psychosocial factors as well as physiological factors when caring for residents. </a:t>
            </a:r>
          </a:p>
          <a:p>
            <a:endParaRPr 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Residents in an LTCF may be experiencing any or all of these losses: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Loss of spouse, family, or friends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Loss of workplace and its relationships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Loss of ability to go places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Loss of ability to attend religious services and meetings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Loss of home and personal possessions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Loss of health and ability to care for themselves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Loss of ability to move freely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Loss of pets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r>
              <a:rPr lang="en-US" altLang="en-US" dirty="0" smtClean="0">
                <a:latin typeface="Times New Roman" panose="02020603050405020304" pitchFamily="18" charset="0"/>
                <a:cs typeface="Times New Roman" panose="02020603050405020304" pitchFamily="18" charset="0"/>
              </a:rPr>
              <a:t>Understanding</a:t>
            </a:r>
            <a:r>
              <a:rPr lang="en-US" altLang="en-US" baseline="0" dirty="0" smtClean="0">
                <a:latin typeface="Times New Roman" panose="02020603050405020304" pitchFamily="18" charset="0"/>
                <a:cs typeface="Times New Roman" panose="02020603050405020304" pitchFamily="18" charset="0"/>
              </a:rPr>
              <a:t> that residents are multi-faceted – with mind, body, and spirit – will help the NA provide holistic care.</a:t>
            </a: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4</a:t>
            </a:fld>
            <a:endParaRPr lang="en-US"/>
          </a:p>
        </p:txBody>
      </p:sp>
    </p:spTree>
    <p:extLst>
      <p:ext uri="{BB962C8B-B14F-4D97-AF65-F5344CB8AC3E}">
        <p14:creationId xmlns:p14="http://schemas.microsoft.com/office/powerpoint/2010/main" val="114472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Any big change in lifestyle, such as moving into a LTCF, requires a huge emotional</a:t>
            </a:r>
            <a:r>
              <a:rPr lang="en-US" baseline="0" dirty="0" smtClean="0">
                <a:latin typeface="Times New Roman" panose="02020603050405020304" pitchFamily="18" charset="0"/>
                <a:cs typeface="Times New Roman" panose="02020603050405020304" pitchFamily="18" charset="0"/>
              </a:rPr>
              <a:t> adjustment.  Residents may be experiencing fear, loss, and uncertainty, along with a decline in health and independence.  </a:t>
            </a:r>
          </a:p>
          <a:p>
            <a:endParaRPr 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Loss of independence may cause the following difficulties for residents: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Poor self-image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Anger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Feelings of helplessness, sadness, and hopelessness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Feelings of uselessness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Increased dependence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Depression </a:t>
            </a:r>
          </a:p>
          <a:p>
            <a:endParaRPr 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can assist residents by promoting independence in these ways: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Encourage residents to do as much as possible for themselves, no matter how long it takes</a:t>
            </a:r>
            <a:r>
              <a:rPr lang="en-US" altLang="en-US" baseline="0" dirty="0" smtClean="0">
                <a:latin typeface="Times New Roman" panose="02020603050405020304" pitchFamily="18" charset="0"/>
                <a:cs typeface="Times New Roman" panose="02020603050405020304" pitchFamily="18" charset="0"/>
              </a:rPr>
              <a:t> (self-care)</a:t>
            </a:r>
            <a:endParaRPr lang="en-US" altLang="en-US" dirty="0" smtClean="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Be patient.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Allow residents to make choices</a:t>
            </a:r>
            <a:r>
              <a:rPr lang="en-US" altLang="en-US" baseline="0" dirty="0" smtClean="0">
                <a:latin typeface="Times New Roman" panose="02020603050405020304" pitchFamily="18" charset="0"/>
                <a:cs typeface="Times New Roman" panose="02020603050405020304" pitchFamily="18" charset="0"/>
              </a:rPr>
              <a:t> (ex.: would Mrs. Smith like to take her bath before or after breakfast?; Would Mr. Jones like to eat breakfast in the dining room or have his meal brought to his room?)</a:t>
            </a:r>
            <a:endParaRPr lang="en-US" altLang="en-US" dirty="0" smtClean="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latin typeface="Times New Roman" panose="02020603050405020304" pitchFamily="18" charset="0"/>
                <a:cs typeface="Times New Roman" panose="02020603050405020304" pitchFamily="18" charset="0"/>
              </a:rPr>
              <a:t>Remember: NAs must never treat residents like children. They must respect the fact that residents can make their own choices, and always encourage residents to care for themselves.</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5</a:t>
            </a:fld>
            <a:endParaRPr lang="en-US"/>
          </a:p>
        </p:txBody>
      </p:sp>
    </p:spTree>
    <p:extLst>
      <p:ext uri="{BB962C8B-B14F-4D97-AF65-F5344CB8AC3E}">
        <p14:creationId xmlns:p14="http://schemas.microsoft.com/office/powerpoint/2010/main" val="180954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In addition to the needs discussed earlier, people also have sexual</a:t>
            </a:r>
            <a:r>
              <a:rPr lang="en-US" baseline="0" dirty="0" smtClean="0">
                <a:latin typeface="Times New Roman" panose="02020603050405020304" pitchFamily="18" charset="0"/>
                <a:cs typeface="Times New Roman" panose="02020603050405020304" pitchFamily="18" charset="0"/>
              </a:rPr>
              <a:t> needs.  These needs continue throughout their lives.  The ability to engage in sexual activity, such as intercourse or masturbation (the touching or rubbing of sexual organs in order to give oneself or another person sexual pleasure) continues unless a disease or injury occurs.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Residents have the right to choose how they express their sexuality and to define their sexual orientation (a person’s preference for one gender (male or female) or the other, or both.  </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Heterosexual (straight) – a person whose sexual preference is for people of the opposite sex</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Homosexual (gay or lesbian) – a person whose sexual preference is for people of the same sex</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Bisexual – a person who is sexually attracted to both men and women</a:t>
            </a:r>
          </a:p>
          <a:p>
            <a:pPr marL="17145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Transsexual – 2 definitions:</a:t>
            </a:r>
          </a:p>
          <a:p>
            <a:pPr marL="628650" lvl="1"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1. One who wishes to be accepted by society as a member of the opposite sex</a:t>
            </a:r>
          </a:p>
          <a:p>
            <a:pPr marL="628650" lvl="1"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2. One who has undergone a sex change operation</a:t>
            </a:r>
          </a:p>
          <a:p>
            <a:pPr marL="171450" lvl="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Transgender – a person whose gender identify conflicts with his or her birth sex (sex assigned at birth due to anatomy)</a:t>
            </a:r>
          </a:p>
          <a:p>
            <a:pPr marL="171450" lvl="0" indent="-1714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Transitioning – the process of changing genders</a:t>
            </a:r>
          </a:p>
          <a:p>
            <a:pPr marL="171450" lvl="0" indent="-171450">
              <a:buFont typeface="Arial" panose="020B0604020202020204" pitchFamily="34" charset="0"/>
              <a:buChar char="•"/>
            </a:pPr>
            <a:endParaRPr lang="en-US"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latin typeface="Times New Roman" panose="02020603050405020304" pitchFamily="18" charset="0"/>
                <a:cs typeface="Times New Roman" panose="02020603050405020304" pitchFamily="18" charset="0"/>
              </a:rPr>
              <a:t>Remember: </a:t>
            </a:r>
            <a:r>
              <a:rPr lang="en-US" altLang="en-US" dirty="0" smtClean="0">
                <a:latin typeface="Times New Roman" panose="02020603050405020304" pitchFamily="18" charset="0"/>
                <a:cs typeface="Times New Roman" panose="02020603050405020304" pitchFamily="18" charset="0"/>
              </a:rPr>
              <a:t>No matter what an NA’s feelings about LGBT people may be, they must respect all residents and their choices.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must respect residents’ sexual needs, remembering these points: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People continue to have sexual needs throughout their lives.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Humans express their sexuality through different behaviors.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Knock and wait for a response before entering residents’ rooms.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Provide privacy if you encounter a sexual situation between consenting adults. Remove the resident from an unsafe situation and notify the nurse immediately if sexual abuse is observed.</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Be open and nonjudgmental.</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Honor </a:t>
            </a:r>
            <a:r>
              <a:rPr lang="en-US" altLang="en-US" i="1" dirty="0" smtClean="0">
                <a:latin typeface="Times New Roman" panose="02020603050405020304" pitchFamily="18" charset="0"/>
                <a:cs typeface="Times New Roman" panose="02020603050405020304" pitchFamily="18" charset="0"/>
              </a:rPr>
              <a:t>Do Not Disturb</a:t>
            </a:r>
            <a:r>
              <a:rPr lang="en-US" altLang="en-US" dirty="0" smtClean="0">
                <a:latin typeface="Times New Roman" panose="02020603050405020304" pitchFamily="18" charset="0"/>
                <a:cs typeface="Times New Roman" panose="02020603050405020304" pitchFamily="18" charset="0"/>
              </a:rPr>
              <a:t> signs.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6</a:t>
            </a:fld>
            <a:endParaRPr lang="en-US"/>
          </a:p>
        </p:txBody>
      </p:sp>
    </p:spTree>
    <p:extLst>
      <p:ext uri="{BB962C8B-B14F-4D97-AF65-F5344CB8AC3E}">
        <p14:creationId xmlns:p14="http://schemas.microsoft.com/office/powerpoint/2010/main" val="127719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Residents may have spiritual needs,</a:t>
            </a:r>
            <a:r>
              <a:rPr lang="en-US" baseline="0" dirty="0" smtClean="0">
                <a:latin typeface="Times New Roman" panose="02020603050405020304" pitchFamily="18" charset="0"/>
                <a:cs typeface="Times New Roman" panose="02020603050405020304" pitchFamily="18" charset="0"/>
              </a:rPr>
              <a:t> and NAs can help with those needs.  </a:t>
            </a:r>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word “spiritual” means of, or relating to, the spirit or soul.  </a:t>
            </a:r>
          </a:p>
          <a:p>
            <a:endParaRPr 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can help residents meet their spiritual needs in these ways: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Learn about their religion.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Respect residents’ decisions to participate in, or refrain from, food-related rituals. Assist with practices as requested (never make judgments).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Encourage participation in religious services for residents who are religious.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Respect all religious items.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Report requests to see clergy to nurse.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Get to know resident’s priest, rabbi, or minister.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Allow privacy for clergy visits.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If asked, read religious materials aloud.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Refer resident to spiritual resources if requested.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Nursing assistants should never: </a:t>
            </a:r>
          </a:p>
          <a:p>
            <a:pPr marL="633413" lvl="1" indent="-176213">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Try to change someone’s religion </a:t>
            </a:r>
          </a:p>
          <a:p>
            <a:pPr marL="633413" lvl="1" indent="-176213">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Tell residents their belief or religion is wrong </a:t>
            </a:r>
          </a:p>
          <a:p>
            <a:pPr marL="633413" lvl="1" indent="-176213">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Express judgments about a religious group </a:t>
            </a:r>
          </a:p>
          <a:p>
            <a:pPr marL="633413" lvl="1" indent="-176213">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Insist that residents join religious activities </a:t>
            </a:r>
          </a:p>
          <a:p>
            <a:pPr marL="633413" lvl="1" indent="-176213">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Interfere with religious practices</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7</a:t>
            </a:fld>
            <a:endParaRPr lang="en-US"/>
          </a:p>
        </p:txBody>
      </p:sp>
    </p:spTree>
    <p:extLst>
      <p:ext uri="{BB962C8B-B14F-4D97-AF65-F5344CB8AC3E}">
        <p14:creationId xmlns:p14="http://schemas.microsoft.com/office/powerpoint/2010/main" val="23802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Residents</a:t>
            </a:r>
            <a:r>
              <a:rPr lang="en-US" baseline="0" dirty="0" smtClean="0">
                <a:latin typeface="Times New Roman" panose="02020603050405020304" pitchFamily="18" charset="0"/>
                <a:cs typeface="Times New Roman" panose="02020603050405020304" pitchFamily="18" charset="0"/>
              </a:rPr>
              <a:t> come from different cultural and religious backgrounds.  A person’s religion often plays a part in his or her cultural practices.  </a:t>
            </a:r>
          </a:p>
          <a:p>
            <a:endParaRPr 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The following religions and beliefs may be practiced by residents: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Buddhism</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Christianity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Hinduism</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Islam</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Judaism</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Spirituality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Native American spiritual traditions</a:t>
            </a:r>
          </a:p>
          <a:p>
            <a:pPr marL="457200" lvl="1"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r>
              <a:rPr lang="en-US" altLang="en-US" dirty="0" smtClean="0">
                <a:latin typeface="Times New Roman" panose="02020603050405020304" pitchFamily="18" charset="0"/>
                <a:cs typeface="Times New Roman" panose="02020603050405020304" pitchFamily="18" charset="0"/>
              </a:rPr>
              <a:t>Some terms related</a:t>
            </a:r>
            <a:r>
              <a:rPr lang="en-US" altLang="en-US" baseline="0" dirty="0" smtClean="0">
                <a:latin typeface="Times New Roman" panose="02020603050405020304" pitchFamily="18" charset="0"/>
                <a:cs typeface="Times New Roman" panose="02020603050405020304" pitchFamily="18" charset="0"/>
              </a:rPr>
              <a:t> to culture, spirituality and religion:</a:t>
            </a:r>
          </a:p>
          <a:p>
            <a:pPr marL="171450" lvl="0"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Reincarnation – a belief that some part of a living being survives death to be reborn in a new body</a:t>
            </a:r>
          </a:p>
          <a:p>
            <a:pPr marL="171450" lvl="0"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Karma – the</a:t>
            </a:r>
            <a:r>
              <a:rPr lang="en-US" altLang="en-US" baseline="0" dirty="0" smtClean="0">
                <a:latin typeface="Times New Roman" panose="02020603050405020304" pitchFamily="18" charset="0"/>
                <a:cs typeface="Times New Roman" panose="02020603050405020304" pitchFamily="18" charset="0"/>
              </a:rPr>
              <a:t> belief that all past and present deeds affect one’s future and future lives</a:t>
            </a:r>
          </a:p>
          <a:p>
            <a:pPr marL="171450" lvl="0" indent="-171450">
              <a:buFont typeface="Arial" panose="020B0604020202020204" pitchFamily="34" charset="0"/>
              <a:buChar char="•"/>
            </a:pPr>
            <a:r>
              <a:rPr lang="en-US" altLang="en-US" baseline="0" dirty="0" smtClean="0">
                <a:latin typeface="Times New Roman" panose="02020603050405020304" pitchFamily="18" charset="0"/>
                <a:cs typeface="Times New Roman" panose="02020603050405020304" pitchFamily="18" charset="0"/>
              </a:rPr>
              <a:t>Yarmulke – a small skull cap worn by Jewish men as a sign of their faith</a:t>
            </a:r>
          </a:p>
          <a:p>
            <a:pPr marL="171450" lvl="0" indent="-171450">
              <a:buFont typeface="Arial" panose="020B0604020202020204" pitchFamily="34" charset="0"/>
              <a:buChar char="•"/>
            </a:pPr>
            <a:r>
              <a:rPr lang="en-US" altLang="en-US" baseline="0" dirty="0" smtClean="0">
                <a:latin typeface="Times New Roman" panose="02020603050405020304" pitchFamily="18" charset="0"/>
                <a:cs typeface="Times New Roman" panose="02020603050405020304" pitchFamily="18" charset="0"/>
              </a:rPr>
              <a:t>Rabbi – religious leader of the Jewish faith</a:t>
            </a:r>
          </a:p>
          <a:p>
            <a:pPr marL="171450" lvl="0" indent="-171450">
              <a:buFont typeface="Arial" panose="020B0604020202020204" pitchFamily="34" charset="0"/>
              <a:buChar char="•"/>
            </a:pPr>
            <a:r>
              <a:rPr lang="en-US" altLang="en-US" baseline="0" dirty="0" smtClean="0">
                <a:latin typeface="Times New Roman" panose="02020603050405020304" pitchFamily="18" charset="0"/>
                <a:cs typeface="Times New Roman" panose="02020603050405020304" pitchFamily="18" charset="0"/>
              </a:rPr>
              <a:t>Dietary restrictions – rules about what and when individuals can eat</a:t>
            </a:r>
          </a:p>
          <a:p>
            <a:pPr marL="171450" lvl="0" indent="-171450">
              <a:buFont typeface="Arial" panose="020B0604020202020204" pitchFamily="34" charset="0"/>
              <a:buChar char="•"/>
            </a:pPr>
            <a:r>
              <a:rPr lang="en-US" altLang="en-US" baseline="0" dirty="0" smtClean="0">
                <a:latin typeface="Times New Roman" panose="02020603050405020304" pitchFamily="18" charset="0"/>
                <a:cs typeface="Times New Roman" panose="02020603050405020304" pitchFamily="18" charset="0"/>
              </a:rPr>
              <a:t>Fasting – not eating food or eating very little food</a:t>
            </a:r>
          </a:p>
          <a:p>
            <a:pPr marL="171450" lvl="0" indent="-171450">
              <a:buFont typeface="Arial" panose="020B0604020202020204" pitchFamily="34" charset="0"/>
              <a:buChar char="•"/>
            </a:pPr>
            <a:r>
              <a:rPr lang="en-US" altLang="en-US" baseline="0" dirty="0" smtClean="0">
                <a:latin typeface="Times New Roman" panose="02020603050405020304" pitchFamily="18" charset="0"/>
                <a:cs typeface="Times New Roman" panose="02020603050405020304" pitchFamily="18" charset="0"/>
              </a:rPr>
              <a:t>Vegetarians – people who do not eat meat, fish, or poultry and may or may not eat eggs and dairy products</a:t>
            </a:r>
          </a:p>
          <a:p>
            <a:pPr marL="171450" lvl="0" indent="-171450">
              <a:buFont typeface="Arial" panose="020B0604020202020204" pitchFamily="34" charset="0"/>
              <a:buChar char="•"/>
            </a:pPr>
            <a:r>
              <a:rPr lang="en-US" altLang="en-US" baseline="0" dirty="0" smtClean="0">
                <a:latin typeface="Times New Roman" panose="02020603050405020304" pitchFamily="18" charset="0"/>
                <a:cs typeface="Times New Roman" panose="02020603050405020304" pitchFamily="18" charset="0"/>
              </a:rPr>
              <a:t>Vegans – people who do not eat any animals or animal products; vegans may also not use or wear any animal products</a:t>
            </a:r>
          </a:p>
          <a:p>
            <a:pPr marL="171450" lvl="0" indent="-171450">
              <a:buFont typeface="Arial" panose="020B0604020202020204" pitchFamily="34" charset="0"/>
              <a:buChar char="•"/>
            </a:pPr>
            <a:r>
              <a:rPr lang="en-US" altLang="en-US" baseline="0" dirty="0" smtClean="0">
                <a:latin typeface="Times New Roman" panose="02020603050405020304" pitchFamily="18" charset="0"/>
                <a:cs typeface="Times New Roman" panose="02020603050405020304" pitchFamily="18" charset="0"/>
              </a:rPr>
              <a:t>Agnostics – people who believe that they do not know or cannot know if God exists</a:t>
            </a:r>
          </a:p>
          <a:p>
            <a:pPr marL="171450" lvl="0" indent="-171450">
              <a:buFont typeface="Arial" panose="020B0604020202020204" pitchFamily="34" charset="0"/>
              <a:buChar char="•"/>
            </a:pPr>
            <a:r>
              <a:rPr lang="en-US" altLang="en-US" baseline="0" dirty="0" smtClean="0">
                <a:latin typeface="Times New Roman" panose="02020603050405020304" pitchFamily="18" charset="0"/>
                <a:cs typeface="Times New Roman" panose="02020603050405020304" pitchFamily="18" charset="0"/>
              </a:rPr>
              <a:t>Atheists – people who believe that there is no God and actively deny the existence of God</a:t>
            </a: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8</a:t>
            </a:fld>
            <a:endParaRPr lang="en-US"/>
          </a:p>
        </p:txBody>
      </p:sp>
    </p:spTree>
    <p:extLst>
      <p:ext uri="{BB962C8B-B14F-4D97-AF65-F5344CB8AC3E}">
        <p14:creationId xmlns:p14="http://schemas.microsoft.com/office/powerpoint/2010/main" val="259809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Activity</a:t>
            </a:r>
            <a:r>
              <a:rPr lang="en-US" baseline="0" dirty="0" smtClean="0">
                <a:latin typeface="Times New Roman" panose="02020603050405020304" pitchFamily="18" charset="0"/>
                <a:cs typeface="Times New Roman" panose="02020603050405020304" pitchFamily="18" charset="0"/>
              </a:rPr>
              <a:t> is an essential part of a person’s life; it improves and maintains physical and mental health.  </a:t>
            </a:r>
          </a:p>
          <a:p>
            <a:endParaRPr 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The following are positive effects of physical activity: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Lessens risk of illnesses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Relieves symptoms of depression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Improves mood and concentration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Improves body function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Lowers risk of falls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Improves sleep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Improves ability to cope with stress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Increases energy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Increases appetite</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Inactivity may cause the following problems: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Loss of self-esteem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Depression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Boredom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Pneumonia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Urinary tract infection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Constipation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Blood clots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Dulling of senses </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9</a:t>
            </a:fld>
            <a:endParaRPr lang="en-US"/>
          </a:p>
        </p:txBody>
      </p:sp>
    </p:spTree>
    <p:extLst>
      <p:ext uri="{BB962C8B-B14F-4D97-AF65-F5344CB8AC3E}">
        <p14:creationId xmlns:p14="http://schemas.microsoft.com/office/powerpoint/2010/main" val="2869407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Families</a:t>
            </a:r>
            <a:r>
              <a:rPr lang="en-US" baseline="0" dirty="0" smtClean="0">
                <a:latin typeface="Times New Roman" panose="02020603050405020304" pitchFamily="18" charset="0"/>
                <a:cs typeface="Times New Roman" panose="02020603050405020304" pitchFamily="18" charset="0"/>
              </a:rPr>
              <a:t> play an important part in most people’s lives.  The concept of family is always changing and each person has his or her definition of what family is.</a:t>
            </a:r>
          </a:p>
          <a:p>
            <a:endParaRPr 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may encounter residents and family members from any of the following family types: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Nuclear families – two parents and one or more children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Single-parent families – one parent and one or more children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Married or committed couples of the same sex or opposite sex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Extended families – parents, children, grandparents, aunts, uncles, cousins, other relatives,</a:t>
            </a:r>
            <a:r>
              <a:rPr lang="en-US" altLang="en-US" baseline="0" dirty="0" smtClean="0">
                <a:latin typeface="Times New Roman" panose="02020603050405020304" pitchFamily="18" charset="0"/>
                <a:cs typeface="Times New Roman" panose="02020603050405020304" pitchFamily="18" charset="0"/>
              </a:rPr>
              <a:t> and even friends</a:t>
            </a:r>
            <a:endParaRPr lang="en-US" altLang="en-US" dirty="0" smtClean="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Blended families – divorced</a:t>
            </a:r>
            <a:r>
              <a:rPr lang="en-US" altLang="en-US" baseline="0" dirty="0" smtClean="0">
                <a:latin typeface="Times New Roman" panose="02020603050405020304" pitchFamily="18" charset="0"/>
                <a:cs typeface="Times New Roman" panose="02020603050405020304" pitchFamily="18" charset="0"/>
              </a:rPr>
              <a:t> or widowed parents who have remarried and have children from previous relationships and/or the current marriage</a:t>
            </a:r>
          </a:p>
          <a:p>
            <a:pPr marL="628650" lvl="1" indent="-171450">
              <a:buFont typeface="Arial" panose="020B0604020202020204" pitchFamily="34" charset="0"/>
              <a:buChar char="•"/>
            </a:pPr>
            <a:endParaRPr lang="en-US" altLang="en-US"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aseline="0" dirty="0" smtClean="0">
                <a:latin typeface="Times New Roman" panose="02020603050405020304" pitchFamily="18" charset="0"/>
                <a:cs typeface="Times New Roman" panose="02020603050405020304" pitchFamily="18" charset="0"/>
              </a:rPr>
              <a:t>Remember: </a:t>
            </a:r>
            <a:r>
              <a:rPr lang="en-US" altLang="en-US" dirty="0" smtClean="0">
                <a:latin typeface="Times New Roman" panose="02020603050405020304" pitchFamily="18" charset="0"/>
                <a:cs typeface="Times New Roman" panose="02020603050405020304" pitchFamily="18" charset="0"/>
              </a:rPr>
              <a:t>A resident must never be denied the right to have the people he loves around him. Families of all descriptions make residents’ lives more meaningful and caregivers should always make residents’ families feel welcome.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Residents’ families may perform these functions in the care of the residents: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Helping to make care decisions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Communicating with care team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Giving support and encouragement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Connecting to outside world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Giving assurance to dying residents</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Families of LTCF residents are likely experiencing significant and challenging adjustments, including the following:</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Accepting the resident’s illness/disability and its consequences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Finding money to pay for hospitalization, long-term care, or home care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Dealing with paperwork</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Taking care of tasks residents cannot handle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Understanding medical information and making care decisions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Caring for children while also caring for an elderly loved one</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10</a:t>
            </a:fld>
            <a:endParaRPr lang="en-US"/>
          </a:p>
        </p:txBody>
      </p:sp>
    </p:spTree>
    <p:extLst>
      <p:ext uri="{BB962C8B-B14F-4D97-AF65-F5344CB8AC3E}">
        <p14:creationId xmlns:p14="http://schemas.microsoft.com/office/powerpoint/2010/main" val="206461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Residents or family members may come to NAs</a:t>
            </a:r>
            <a:r>
              <a:rPr lang="en-US" baseline="0" dirty="0" smtClean="0">
                <a:latin typeface="Times New Roman" panose="02020603050405020304" pitchFamily="18" charset="0"/>
                <a:cs typeface="Times New Roman" panose="02020603050405020304" pitchFamily="18" charset="0"/>
              </a:rPr>
              <a:t> with problems or needs.  </a:t>
            </a:r>
          </a:p>
          <a:p>
            <a:endParaRPr 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 following three ways to respond to residents and families: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Listen – Often</a:t>
            </a:r>
            <a:r>
              <a:rPr lang="en-US" altLang="en-US" baseline="0" dirty="0" smtClean="0">
                <a:latin typeface="Times New Roman" panose="02020603050405020304" pitchFamily="18" charset="0"/>
                <a:cs typeface="Times New Roman" panose="02020603050405020304" pitchFamily="18" charset="0"/>
              </a:rPr>
              <a:t> just talking about a problem or concern can make it easier to handle.  Sitting quietly and letting someone talk or cry may be the best help a nursing assistant can give</a:t>
            </a:r>
            <a:endParaRPr lang="en-US" altLang="en-US" dirty="0" smtClean="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Offer support and encouragement – Avoid using clichés</a:t>
            </a:r>
            <a:r>
              <a:rPr lang="en-US" altLang="en-US" baseline="0" dirty="0" smtClean="0">
                <a:latin typeface="Times New Roman" panose="02020603050405020304" pitchFamily="18" charset="0"/>
                <a:cs typeface="Times New Roman" panose="02020603050405020304" pitchFamily="18" charset="0"/>
              </a:rPr>
              <a:t> or dismissing the person’s feelings.  Acknowledge the person’s feelings and express empathy</a:t>
            </a:r>
            <a:endParaRPr lang="en-US" altLang="en-US" dirty="0" smtClean="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Refer the problem to a social worker or your supervisor – when a NA feels that he or she cannot help the resident,</a:t>
            </a:r>
            <a:r>
              <a:rPr lang="en-US" altLang="en-US" baseline="0" dirty="0" smtClean="0">
                <a:latin typeface="Times New Roman" panose="02020603050405020304" pitchFamily="18" charset="0"/>
                <a:cs typeface="Times New Roman" panose="02020603050405020304" pitchFamily="18" charset="0"/>
              </a:rPr>
              <a:t> he or she should say something like, “Mrs. Jones, I think my supervisor would be better at getting you the help you need.”.  </a:t>
            </a: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B6BCFFC-25EA-456C-86D7-08416F5A3288}" type="slidenum">
              <a:rPr lang="en-US" smtClean="0"/>
              <a:t>11</a:t>
            </a:fld>
            <a:endParaRPr lang="en-US"/>
          </a:p>
        </p:txBody>
      </p:sp>
    </p:spTree>
    <p:extLst>
      <p:ext uri="{BB962C8B-B14F-4D97-AF65-F5344CB8AC3E}">
        <p14:creationId xmlns:p14="http://schemas.microsoft.com/office/powerpoint/2010/main" val="10473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7/14/2015</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8: Human needs and human development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803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roles</a:t>
            </a:r>
            <a:endParaRPr lang="en-US" dirty="0"/>
          </a:p>
        </p:txBody>
      </p:sp>
      <p:sp>
        <p:nvSpPr>
          <p:cNvPr id="3" name="Content Placeholder 2"/>
          <p:cNvSpPr>
            <a:spLocks noGrp="1"/>
          </p:cNvSpPr>
          <p:nvPr>
            <p:ph sz="half" idx="1"/>
          </p:nvPr>
        </p:nvSpPr>
        <p:spPr/>
        <p:txBody>
          <a:bodyPr/>
          <a:lstStyle/>
          <a:p>
            <a:r>
              <a:rPr lang="en-US" dirty="0" smtClean="0"/>
              <a:t>Family types</a:t>
            </a:r>
          </a:p>
          <a:p>
            <a:r>
              <a:rPr lang="en-US" dirty="0" smtClean="0"/>
              <a:t>Functions performed by family</a:t>
            </a:r>
          </a:p>
          <a:p>
            <a:r>
              <a:rPr lang="en-US" dirty="0" smtClean="0"/>
              <a:t>Adjustments made by family</a:t>
            </a:r>
            <a:endParaRPr lang="en-US" dirty="0"/>
          </a:p>
        </p:txBody>
      </p:sp>
      <p:pic>
        <p:nvPicPr>
          <p:cNvPr id="7170" name="Picture 2" descr="https://upload.wikimedia.org/wikipedia/commons/9/95/Coloured-famil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79008" y="1885275"/>
            <a:ext cx="5950858"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59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needs</a:t>
            </a:r>
            <a:endParaRPr lang="en-US" dirty="0"/>
          </a:p>
        </p:txBody>
      </p:sp>
      <p:sp>
        <p:nvSpPr>
          <p:cNvPr id="3" name="Content Placeholder 2"/>
          <p:cNvSpPr>
            <a:spLocks noGrp="1"/>
          </p:cNvSpPr>
          <p:nvPr>
            <p:ph sz="half" idx="1"/>
          </p:nvPr>
        </p:nvSpPr>
        <p:spPr/>
        <p:txBody>
          <a:bodyPr/>
          <a:lstStyle/>
          <a:p>
            <a:r>
              <a:rPr lang="en-US" dirty="0" smtClean="0"/>
              <a:t>Three ways to respond to residents and families:</a:t>
            </a:r>
          </a:p>
          <a:p>
            <a:pPr lvl="1"/>
            <a:r>
              <a:rPr lang="en-US" dirty="0" smtClean="0"/>
              <a:t>Listen</a:t>
            </a:r>
          </a:p>
          <a:p>
            <a:pPr lvl="1"/>
            <a:r>
              <a:rPr lang="en-US" dirty="0" smtClean="0"/>
              <a:t>Offer support and encouragement</a:t>
            </a:r>
          </a:p>
          <a:p>
            <a:pPr lvl="1"/>
            <a:r>
              <a:rPr lang="en-US" dirty="0" smtClean="0"/>
              <a:t>Refer the problem to a social worker or your supervisor</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41199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human growth and development</a:t>
            </a:r>
            <a:endParaRPr lang="en-US" dirty="0"/>
          </a:p>
        </p:txBody>
      </p:sp>
      <p:sp>
        <p:nvSpPr>
          <p:cNvPr id="3" name="Content Placeholder 2"/>
          <p:cNvSpPr>
            <a:spLocks noGrp="1"/>
          </p:cNvSpPr>
          <p:nvPr>
            <p:ph sz="half" idx="1"/>
          </p:nvPr>
        </p:nvSpPr>
        <p:spPr/>
        <p:txBody>
          <a:bodyPr/>
          <a:lstStyle/>
          <a:p>
            <a:r>
              <a:rPr lang="en-US" dirty="0" smtClean="0"/>
              <a:t>Childhood</a:t>
            </a:r>
          </a:p>
          <a:p>
            <a:pPr lvl="1"/>
            <a:r>
              <a:rPr lang="en-US" dirty="0" smtClean="0"/>
              <a:t>Birth to 12 months</a:t>
            </a:r>
          </a:p>
          <a:p>
            <a:pPr lvl="1"/>
            <a:r>
              <a:rPr lang="en-US" dirty="0" smtClean="0"/>
              <a:t>Ages 1 to 3</a:t>
            </a:r>
          </a:p>
          <a:p>
            <a:pPr lvl="1"/>
            <a:r>
              <a:rPr lang="en-US" dirty="0" smtClean="0"/>
              <a:t>Ages 3 to 6</a:t>
            </a:r>
          </a:p>
          <a:p>
            <a:pPr lvl="1"/>
            <a:r>
              <a:rPr lang="en-US" dirty="0" smtClean="0"/>
              <a:t>Ages 6 to 10</a:t>
            </a:r>
          </a:p>
          <a:p>
            <a:pPr lvl="1"/>
            <a:r>
              <a:rPr lang="en-US" dirty="0" smtClean="0"/>
              <a:t>Common disorders of childhood</a:t>
            </a:r>
          </a:p>
          <a:p>
            <a:r>
              <a:rPr lang="en-US" dirty="0" smtClean="0"/>
              <a:t>Pre-adolescence and Adolescence</a:t>
            </a:r>
          </a:p>
          <a:p>
            <a:pPr lvl="1"/>
            <a:r>
              <a:rPr lang="en-US" dirty="0" smtClean="0"/>
              <a:t>Ages 10 to 13</a:t>
            </a:r>
          </a:p>
          <a:p>
            <a:pPr lvl="1"/>
            <a:r>
              <a:rPr lang="en-US" dirty="0" smtClean="0"/>
              <a:t>Ages 13 to 19</a:t>
            </a:r>
          </a:p>
          <a:p>
            <a:endParaRPr lang="en-US" dirty="0" smtClean="0"/>
          </a:p>
          <a:p>
            <a:endParaRPr lang="en-US" dirty="0"/>
          </a:p>
        </p:txBody>
      </p:sp>
      <p:sp>
        <p:nvSpPr>
          <p:cNvPr id="4" name="Content Placeholder 3"/>
          <p:cNvSpPr>
            <a:spLocks noGrp="1"/>
          </p:cNvSpPr>
          <p:nvPr>
            <p:ph sz="half" idx="2"/>
          </p:nvPr>
        </p:nvSpPr>
        <p:spPr/>
        <p:txBody>
          <a:bodyPr/>
          <a:lstStyle/>
          <a:p>
            <a:r>
              <a:rPr lang="en-US" dirty="0" smtClean="0"/>
              <a:t>Young adulthood</a:t>
            </a:r>
          </a:p>
          <a:p>
            <a:pPr lvl="1"/>
            <a:r>
              <a:rPr lang="en-US" dirty="0" smtClean="0"/>
              <a:t>Ages 19 to 40</a:t>
            </a:r>
          </a:p>
          <a:p>
            <a:pPr lvl="1"/>
            <a:endParaRPr lang="en-US" dirty="0"/>
          </a:p>
          <a:p>
            <a:r>
              <a:rPr lang="en-US" dirty="0" smtClean="0"/>
              <a:t>Middle adulthood</a:t>
            </a:r>
          </a:p>
          <a:p>
            <a:pPr lvl="1"/>
            <a:r>
              <a:rPr lang="en-US" dirty="0" smtClean="0"/>
              <a:t>Ages 40 to 65</a:t>
            </a:r>
          </a:p>
          <a:p>
            <a:pPr lvl="1"/>
            <a:endParaRPr lang="en-US" dirty="0"/>
          </a:p>
          <a:p>
            <a:r>
              <a:rPr lang="en-US" dirty="0" smtClean="0"/>
              <a:t>Late adulthood</a:t>
            </a:r>
          </a:p>
          <a:p>
            <a:pPr lvl="1"/>
            <a:r>
              <a:rPr lang="en-US" dirty="0" smtClean="0"/>
              <a:t>Ages 65 years and older</a:t>
            </a:r>
          </a:p>
          <a:p>
            <a:pPr lvl="1"/>
            <a:endParaRPr lang="en-US" dirty="0"/>
          </a:p>
          <a:p>
            <a:pPr marL="128016" lvl="1" indent="0">
              <a:buNone/>
            </a:pPr>
            <a:endParaRPr lang="en-US" dirty="0"/>
          </a:p>
        </p:txBody>
      </p:sp>
    </p:spTree>
    <p:extLst>
      <p:ext uri="{BB962C8B-B14F-4D97-AF65-F5344CB8AC3E}">
        <p14:creationId xmlns:p14="http://schemas.microsoft.com/office/powerpoint/2010/main" val="414683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truth about the aging process</a:t>
            </a:r>
            <a:endParaRPr lang="en-US" dirty="0"/>
          </a:p>
        </p:txBody>
      </p:sp>
      <p:sp>
        <p:nvSpPr>
          <p:cNvPr id="3" name="Content Placeholder 2"/>
          <p:cNvSpPr>
            <a:spLocks noGrp="1"/>
          </p:cNvSpPr>
          <p:nvPr>
            <p:ph sz="half" idx="1"/>
          </p:nvPr>
        </p:nvSpPr>
        <p:spPr/>
        <p:txBody>
          <a:bodyPr/>
          <a:lstStyle/>
          <a:p>
            <a:r>
              <a:rPr lang="en-US" dirty="0" smtClean="0"/>
              <a:t>Geriatrics</a:t>
            </a:r>
          </a:p>
          <a:p>
            <a:r>
              <a:rPr lang="en-US" dirty="0" smtClean="0"/>
              <a:t>Gerontology</a:t>
            </a:r>
          </a:p>
          <a:p>
            <a:r>
              <a:rPr lang="en-US" dirty="0" smtClean="0"/>
              <a:t>Ageism</a:t>
            </a:r>
          </a:p>
          <a:p>
            <a:r>
              <a:rPr lang="en-US" dirty="0" smtClean="0"/>
              <a:t>Facts about aging</a:t>
            </a:r>
          </a:p>
          <a:p>
            <a:r>
              <a:rPr lang="en-US" dirty="0" smtClean="0"/>
              <a:t>Normal and abnormal changes of aging</a:t>
            </a:r>
            <a:endParaRPr lang="en-US" dirty="0"/>
          </a:p>
        </p:txBody>
      </p:sp>
      <p:pic>
        <p:nvPicPr>
          <p:cNvPr id="8194" name="Picture 2" descr="https://farm1.staticflickr.com/11/13068719_7936bac205_o_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54725" y="2084832"/>
            <a:ext cx="30575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242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disabilities and care guidelines</a:t>
            </a:r>
            <a:endParaRPr lang="en-US" dirty="0"/>
          </a:p>
        </p:txBody>
      </p:sp>
      <p:sp>
        <p:nvSpPr>
          <p:cNvPr id="3" name="Content Placeholder 2"/>
          <p:cNvSpPr>
            <a:spLocks noGrp="1"/>
          </p:cNvSpPr>
          <p:nvPr>
            <p:ph sz="half" idx="1"/>
          </p:nvPr>
        </p:nvSpPr>
        <p:spPr/>
        <p:txBody>
          <a:bodyPr/>
          <a:lstStyle/>
          <a:p>
            <a:r>
              <a:rPr lang="en-US" dirty="0" smtClean="0"/>
              <a:t>Developmental disabilities</a:t>
            </a:r>
          </a:p>
          <a:p>
            <a:pPr lvl="1"/>
            <a:r>
              <a:rPr lang="en-US" altLang="en-US" dirty="0"/>
              <a:t>Intellectual disabilities</a:t>
            </a:r>
          </a:p>
          <a:p>
            <a:pPr lvl="1"/>
            <a:r>
              <a:rPr lang="en-US" altLang="en-US" dirty="0"/>
              <a:t>Down syndrome</a:t>
            </a:r>
          </a:p>
          <a:p>
            <a:pPr lvl="1"/>
            <a:r>
              <a:rPr lang="en-US" altLang="en-US" dirty="0"/>
              <a:t>Cerebral palsy</a:t>
            </a:r>
          </a:p>
          <a:p>
            <a:pPr lvl="1"/>
            <a:r>
              <a:rPr lang="en-US" altLang="en-US" dirty="0" err="1"/>
              <a:t>Spina</a:t>
            </a:r>
            <a:r>
              <a:rPr lang="en-US" altLang="en-US" dirty="0"/>
              <a:t> bifida</a:t>
            </a:r>
          </a:p>
          <a:p>
            <a:pPr lvl="1"/>
            <a:r>
              <a:rPr lang="en-US" altLang="en-US" dirty="0"/>
              <a:t>Autism</a:t>
            </a:r>
          </a:p>
          <a:p>
            <a:endParaRPr lang="en-US" dirty="0"/>
          </a:p>
        </p:txBody>
      </p:sp>
      <p:pic>
        <p:nvPicPr>
          <p:cNvPr id="9218" name="Picture 2" descr="http://upload.wikimedia.org/wikipedia/commons/6/69/Chris_Burk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93183" y="1828800"/>
            <a:ext cx="2676861"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2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resources to help the elderly and the developmentally disabled</a:t>
            </a:r>
            <a:endParaRPr lang="en-US" dirty="0"/>
          </a:p>
        </p:txBody>
      </p:sp>
      <p:sp>
        <p:nvSpPr>
          <p:cNvPr id="3" name="Content Placeholder 2"/>
          <p:cNvSpPr>
            <a:spLocks noGrp="1"/>
          </p:cNvSpPr>
          <p:nvPr>
            <p:ph sz="half" idx="1"/>
          </p:nvPr>
        </p:nvSpPr>
        <p:spPr/>
        <p:txBody>
          <a:bodyPr/>
          <a:lstStyle/>
          <a:p>
            <a:r>
              <a:rPr lang="en-US" dirty="0" smtClean="0"/>
              <a:t>Where to find resources</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130113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half" idx="1"/>
          </p:nvPr>
        </p:nvSpPr>
        <p:spPr/>
        <p:txBody>
          <a:bodyPr/>
          <a:lstStyle/>
          <a:p>
            <a:r>
              <a:rPr lang="en-US" dirty="0" smtClean="0"/>
              <a:t>Basic human needs</a:t>
            </a:r>
          </a:p>
          <a:p>
            <a:r>
              <a:rPr lang="en-US" dirty="0" smtClean="0"/>
              <a:t>Holistic care</a:t>
            </a:r>
          </a:p>
          <a:p>
            <a:r>
              <a:rPr lang="en-US" dirty="0" smtClean="0"/>
              <a:t>Independence and self-care</a:t>
            </a:r>
          </a:p>
          <a:p>
            <a:r>
              <a:rPr lang="en-US" dirty="0" smtClean="0"/>
              <a:t>Spiritual needs</a:t>
            </a:r>
          </a:p>
          <a:p>
            <a:r>
              <a:rPr lang="en-US" dirty="0" smtClean="0"/>
              <a:t>Cultural and spiritual practices</a:t>
            </a:r>
          </a:p>
          <a:p>
            <a:r>
              <a:rPr lang="en-US" dirty="0" smtClean="0"/>
              <a:t>Family roles</a:t>
            </a:r>
          </a:p>
          <a:p>
            <a:r>
              <a:rPr lang="en-US" dirty="0" smtClean="0"/>
              <a:t>Emotional needs</a:t>
            </a:r>
            <a:endParaRPr lang="en-US" dirty="0"/>
          </a:p>
        </p:txBody>
      </p:sp>
      <p:sp>
        <p:nvSpPr>
          <p:cNvPr id="4" name="Content Placeholder 3"/>
          <p:cNvSpPr>
            <a:spLocks noGrp="1"/>
          </p:cNvSpPr>
          <p:nvPr>
            <p:ph sz="half" idx="2"/>
          </p:nvPr>
        </p:nvSpPr>
        <p:spPr/>
        <p:txBody>
          <a:bodyPr/>
          <a:lstStyle/>
          <a:p>
            <a:r>
              <a:rPr lang="en-US" dirty="0" smtClean="0"/>
              <a:t>Human development</a:t>
            </a:r>
          </a:p>
          <a:p>
            <a:r>
              <a:rPr lang="en-US" dirty="0" smtClean="0"/>
              <a:t>The truth about the aging process</a:t>
            </a:r>
          </a:p>
          <a:p>
            <a:r>
              <a:rPr lang="en-US" dirty="0" smtClean="0"/>
              <a:t>Guidelines for caring for the developmentally disabled</a:t>
            </a:r>
          </a:p>
          <a:p>
            <a:r>
              <a:rPr lang="en-US" dirty="0" smtClean="0"/>
              <a:t>Resources for the elderly and developmentally disabled</a:t>
            </a:r>
          </a:p>
          <a:p>
            <a:endParaRPr lang="en-US" dirty="0"/>
          </a:p>
        </p:txBody>
      </p:sp>
    </p:spTree>
    <p:extLst>
      <p:ext uri="{BB962C8B-B14F-4D97-AF65-F5344CB8AC3E}">
        <p14:creationId xmlns:p14="http://schemas.microsoft.com/office/powerpoint/2010/main" val="3951974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Identify basic human needs</a:t>
            </a:r>
          </a:p>
          <a:p>
            <a:r>
              <a:rPr lang="en-US" dirty="0" smtClean="0"/>
              <a:t>Describe holistic care in healthcare</a:t>
            </a:r>
          </a:p>
          <a:p>
            <a:r>
              <a:rPr lang="en-US" dirty="0" smtClean="0"/>
              <a:t>Explain why independence and self-care are important</a:t>
            </a:r>
          </a:p>
          <a:p>
            <a:r>
              <a:rPr lang="en-US" dirty="0" smtClean="0"/>
              <a:t>Discuss different forms of sexual identity, including ways to accommodate sexual needs</a:t>
            </a:r>
          </a:p>
          <a:p>
            <a:r>
              <a:rPr lang="en-US" dirty="0" smtClean="0"/>
              <a:t>Identify ways to help residents meet their spiritual needs</a:t>
            </a:r>
          </a:p>
          <a:p>
            <a:r>
              <a:rPr lang="en-US" dirty="0" smtClean="0"/>
              <a:t>Identify ways to accommodate cultural and religious differences</a:t>
            </a:r>
          </a:p>
          <a:p>
            <a:r>
              <a:rPr lang="en-US" dirty="0"/>
              <a:t>Describe the need for activity</a:t>
            </a:r>
          </a:p>
          <a:p>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Discuss family roles and their significance in health care</a:t>
            </a:r>
          </a:p>
          <a:p>
            <a:r>
              <a:rPr lang="en-US" dirty="0" smtClean="0"/>
              <a:t>List ways to respond to emotional needs of residents and their families</a:t>
            </a:r>
          </a:p>
          <a:p>
            <a:r>
              <a:rPr lang="en-US" dirty="0" smtClean="0"/>
              <a:t>Describe the stages of human growth and development including common disorders for each stage</a:t>
            </a:r>
          </a:p>
          <a:p>
            <a:r>
              <a:rPr lang="en-US" dirty="0" smtClean="0"/>
              <a:t>Distinguish between what is true and what is false about the aging process</a:t>
            </a:r>
          </a:p>
          <a:p>
            <a:r>
              <a:rPr lang="en-US" dirty="0" smtClean="0"/>
              <a:t>List care guidelines for developmental disabilities</a:t>
            </a:r>
          </a:p>
          <a:p>
            <a:r>
              <a:rPr lang="en-US" dirty="0" smtClean="0"/>
              <a:t>Identify community resources available to help the elderly and developmentally disabled</a:t>
            </a:r>
            <a:endParaRPr lang="en-US" dirty="0"/>
          </a:p>
        </p:txBody>
      </p:sp>
    </p:spTree>
    <p:extLst>
      <p:ext uri="{BB962C8B-B14F-4D97-AF65-F5344CB8AC3E}">
        <p14:creationId xmlns:p14="http://schemas.microsoft.com/office/powerpoint/2010/main" val="18226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Human Needs</a:t>
            </a:r>
            <a:endParaRPr lang="en-US" dirty="0"/>
          </a:p>
        </p:txBody>
      </p:sp>
      <p:sp>
        <p:nvSpPr>
          <p:cNvPr id="3" name="Content Placeholder 2"/>
          <p:cNvSpPr>
            <a:spLocks noGrp="1"/>
          </p:cNvSpPr>
          <p:nvPr>
            <p:ph sz="half" idx="1"/>
          </p:nvPr>
        </p:nvSpPr>
        <p:spPr/>
        <p:txBody>
          <a:bodyPr/>
          <a:lstStyle/>
          <a:p>
            <a:endParaRPr lang="en-US" dirty="0"/>
          </a:p>
        </p:txBody>
      </p:sp>
      <p:pic>
        <p:nvPicPr>
          <p:cNvPr id="5"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54330" y="2286000"/>
            <a:ext cx="5470824" cy="37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98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care</a:t>
            </a:r>
            <a:endParaRPr lang="en-US" dirty="0"/>
          </a:p>
        </p:txBody>
      </p:sp>
      <p:sp>
        <p:nvSpPr>
          <p:cNvPr id="3" name="Content Placeholder 2"/>
          <p:cNvSpPr>
            <a:spLocks noGrp="1"/>
          </p:cNvSpPr>
          <p:nvPr>
            <p:ph sz="half" idx="1"/>
          </p:nvPr>
        </p:nvSpPr>
        <p:spPr/>
        <p:txBody>
          <a:bodyPr/>
          <a:lstStyle/>
          <a:p>
            <a:r>
              <a:rPr lang="en-US" dirty="0" smtClean="0"/>
              <a:t>Holistic care</a:t>
            </a:r>
            <a:endParaRPr lang="en-US" dirty="0"/>
          </a:p>
        </p:txBody>
      </p:sp>
      <p:pic>
        <p:nvPicPr>
          <p:cNvPr id="1026" name="Picture 2" descr="https://pixabay.com/static/uploads/photo/2014/02/10/19/21/the-stones-263665_64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70901" y="2084832"/>
            <a:ext cx="4754562" cy="31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546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and self-care</a:t>
            </a:r>
            <a:endParaRPr lang="en-US" dirty="0"/>
          </a:p>
        </p:txBody>
      </p:sp>
      <p:sp>
        <p:nvSpPr>
          <p:cNvPr id="3" name="Content Placeholder 2"/>
          <p:cNvSpPr>
            <a:spLocks noGrp="1"/>
          </p:cNvSpPr>
          <p:nvPr>
            <p:ph sz="half" idx="1"/>
          </p:nvPr>
        </p:nvSpPr>
        <p:spPr/>
        <p:txBody>
          <a:bodyPr/>
          <a:lstStyle/>
          <a:p>
            <a:r>
              <a:rPr lang="en-US" dirty="0" smtClean="0"/>
              <a:t>Loss of independence</a:t>
            </a:r>
          </a:p>
          <a:p>
            <a:r>
              <a:rPr lang="en-US" dirty="0" smtClean="0"/>
              <a:t>Promoting independence</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247285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identity and ways to accommodate sexual needs</a:t>
            </a:r>
            <a:endParaRPr lang="en-US" dirty="0"/>
          </a:p>
        </p:txBody>
      </p:sp>
      <p:sp>
        <p:nvSpPr>
          <p:cNvPr id="3" name="Content Placeholder 2"/>
          <p:cNvSpPr>
            <a:spLocks noGrp="1"/>
          </p:cNvSpPr>
          <p:nvPr>
            <p:ph sz="half" idx="1"/>
          </p:nvPr>
        </p:nvSpPr>
        <p:spPr/>
        <p:txBody>
          <a:bodyPr/>
          <a:lstStyle/>
          <a:p>
            <a:r>
              <a:rPr lang="en-US" dirty="0" smtClean="0"/>
              <a:t>Sexual identity</a:t>
            </a:r>
            <a:endParaRPr lang="en-US" dirty="0"/>
          </a:p>
        </p:txBody>
      </p:sp>
      <p:pic>
        <p:nvPicPr>
          <p:cNvPr id="5" name="Content Placeholder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78498" y="2286000"/>
            <a:ext cx="406570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457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needs</a:t>
            </a:r>
            <a:endParaRPr lang="en-US" dirty="0"/>
          </a:p>
        </p:txBody>
      </p:sp>
      <p:sp>
        <p:nvSpPr>
          <p:cNvPr id="3" name="Content Placeholder 2"/>
          <p:cNvSpPr>
            <a:spLocks noGrp="1"/>
          </p:cNvSpPr>
          <p:nvPr>
            <p:ph sz="half" idx="1"/>
          </p:nvPr>
        </p:nvSpPr>
        <p:spPr/>
        <p:txBody>
          <a:bodyPr/>
          <a:lstStyle/>
          <a:p>
            <a:r>
              <a:rPr lang="en-US" dirty="0" smtClean="0"/>
              <a:t>Spiritual</a:t>
            </a:r>
          </a:p>
          <a:p>
            <a:r>
              <a:rPr lang="en-US" dirty="0" smtClean="0"/>
              <a:t>Helping meet spiritual needs</a:t>
            </a:r>
            <a:endParaRPr lang="en-US" dirty="0"/>
          </a:p>
        </p:txBody>
      </p:sp>
      <p:pic>
        <p:nvPicPr>
          <p:cNvPr id="3074" name="Picture 2" descr="http://pixabay.com/static/uploads/photo/2014/06/26/22/09/florence-378070_64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54333" y="2084832"/>
            <a:ext cx="4754562" cy="356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73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Accommodate cultural and religious differences</a:t>
            </a:r>
            <a:endParaRPr lang="en-US" dirty="0"/>
          </a:p>
        </p:txBody>
      </p:sp>
      <p:sp>
        <p:nvSpPr>
          <p:cNvPr id="3" name="Content Placeholder 2"/>
          <p:cNvSpPr>
            <a:spLocks noGrp="1"/>
          </p:cNvSpPr>
          <p:nvPr>
            <p:ph sz="half" idx="1"/>
          </p:nvPr>
        </p:nvSpPr>
        <p:spPr/>
        <p:txBody>
          <a:bodyPr/>
          <a:lstStyle/>
          <a:p>
            <a:r>
              <a:rPr lang="en-US" dirty="0" smtClean="0"/>
              <a:t>Religions</a:t>
            </a:r>
          </a:p>
          <a:p>
            <a:r>
              <a:rPr lang="en-US" dirty="0" smtClean="0"/>
              <a:t>Cultural and religious terms</a:t>
            </a:r>
            <a:endParaRPr lang="en-US" dirty="0"/>
          </a:p>
        </p:txBody>
      </p:sp>
      <p:pic>
        <p:nvPicPr>
          <p:cNvPr id="5122" name="Picture 2" descr="http://upload.wikimedia.org/wikipedia/commons/7/7e/Casamento_judeu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98712" y="2286000"/>
            <a:ext cx="4754562" cy="316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742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activity</a:t>
            </a:r>
            <a:endParaRPr lang="en-US" dirty="0"/>
          </a:p>
        </p:txBody>
      </p:sp>
      <p:sp>
        <p:nvSpPr>
          <p:cNvPr id="3" name="Content Placeholder 2"/>
          <p:cNvSpPr>
            <a:spLocks noGrp="1"/>
          </p:cNvSpPr>
          <p:nvPr>
            <p:ph sz="half" idx="1"/>
          </p:nvPr>
        </p:nvSpPr>
        <p:spPr/>
        <p:txBody>
          <a:bodyPr/>
          <a:lstStyle/>
          <a:p>
            <a:r>
              <a:rPr lang="en-US" dirty="0" smtClean="0"/>
              <a:t>Activity</a:t>
            </a:r>
          </a:p>
          <a:p>
            <a:r>
              <a:rPr lang="en-US" dirty="0" smtClean="0"/>
              <a:t>Positive effects of activity</a:t>
            </a:r>
          </a:p>
          <a:p>
            <a:r>
              <a:rPr lang="en-US" dirty="0" smtClean="0"/>
              <a:t>Negative effects of activity</a:t>
            </a:r>
            <a:endParaRPr lang="en-US" dirty="0"/>
          </a:p>
        </p:txBody>
      </p:sp>
      <p:pic>
        <p:nvPicPr>
          <p:cNvPr id="6146" name="Picture 2" descr="https://farm9.staticflickr.com/8064/8199799105_f844264225_o_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63329" y="2084832"/>
            <a:ext cx="3180871"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641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186</TotalTime>
  <Words>3215</Words>
  <Application>Microsoft Office PowerPoint</Application>
  <PresentationFormat>Widescreen</PresentationFormat>
  <Paragraphs>438</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Times</vt:lpstr>
      <vt:lpstr>Times New Roman</vt:lpstr>
      <vt:lpstr>Tw Cen MT</vt:lpstr>
      <vt:lpstr>Tw Cen MT Condensed</vt:lpstr>
      <vt:lpstr>Wingdings 3</vt:lpstr>
      <vt:lpstr>Integral</vt:lpstr>
      <vt:lpstr>Chapter 8: Human needs and human development</vt:lpstr>
      <vt:lpstr>Learning objectives</vt:lpstr>
      <vt:lpstr>Basic Human Needs</vt:lpstr>
      <vt:lpstr>Holistic care</vt:lpstr>
      <vt:lpstr>Independence and self-care</vt:lpstr>
      <vt:lpstr>Sexual identity and ways to accommodate sexual needs</vt:lpstr>
      <vt:lpstr>Spiritual needs</vt:lpstr>
      <vt:lpstr>Accommodate cultural and religious differences</vt:lpstr>
      <vt:lpstr>Need for activity</vt:lpstr>
      <vt:lpstr>Family roles</vt:lpstr>
      <vt:lpstr>Emotional needs</vt:lpstr>
      <vt:lpstr>Stages of human growth and development</vt:lpstr>
      <vt:lpstr>The truth about the aging process</vt:lpstr>
      <vt:lpstr>Developmental disabilities and care guidelines</vt:lpstr>
      <vt:lpstr>Community resources to help the elderly and the developmentally disabled</vt:lpstr>
      <vt:lpstr>Review</vt:lpstr>
    </vt:vector>
  </TitlesOfParts>
  <Company>STI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Human needs and human development</dc:title>
  <dc:creator>Entringer, Stephanie R</dc:creator>
  <cp:lastModifiedBy>Entringer, Stephanie R</cp:lastModifiedBy>
  <cp:revision>34</cp:revision>
  <dcterms:created xsi:type="dcterms:W3CDTF">2015-07-02T14:44:39Z</dcterms:created>
  <dcterms:modified xsi:type="dcterms:W3CDTF">2015-07-14T20:23:12Z</dcterms:modified>
</cp:coreProperties>
</file>