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60" r:id="rId5"/>
    <p:sldId id="259"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6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69838" autoAdjust="0"/>
  </p:normalViewPr>
  <p:slideViewPr>
    <p:cSldViewPr snapToGrid="0">
      <p:cViewPr varScale="1">
        <p:scale>
          <a:sx n="48" d="100"/>
          <a:sy n="48" d="100"/>
        </p:scale>
        <p:origin x="1494" y="54"/>
      </p:cViewPr>
      <p:guideLst/>
    </p:cSldViewPr>
  </p:slideViewPr>
  <p:notesTextViewPr>
    <p:cViewPr>
      <p:scale>
        <a:sx n="1" d="1"/>
        <a:sy n="1" d="1"/>
      </p:scale>
      <p:origin x="0" y="-178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0" tIns="45715" rIns="91430" bIns="45715" rtlCol="0"/>
          <a:lstStyle>
            <a:lvl1pPr algn="r">
              <a:defRPr sz="1200"/>
            </a:lvl1pPr>
          </a:lstStyle>
          <a:p>
            <a:fld id="{CFA14D1C-AA7A-4852-AC41-1B1B128A82B2}" type="datetimeFigureOut">
              <a:rPr lang="en-US" smtClean="0"/>
              <a:t>7/16/2015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0" tIns="45715" rIns="91430" bIns="45715" rtlCol="0" anchor="b"/>
          <a:lstStyle>
            <a:lvl1pPr algn="r">
              <a:defRPr sz="1200"/>
            </a:lvl1pPr>
          </a:lstStyle>
          <a:p>
            <a:fld id="{4648B2AC-C346-495D-8FB6-B52A19CE2A0C}" type="slidenum">
              <a:rPr lang="en-US" smtClean="0"/>
              <a:t>‹#›</a:t>
            </a:fld>
            <a:endParaRPr lang="en-US"/>
          </a:p>
        </p:txBody>
      </p:sp>
    </p:spTree>
    <p:extLst>
      <p:ext uri="{BB962C8B-B14F-4D97-AF65-F5344CB8AC3E}">
        <p14:creationId xmlns:p14="http://schemas.microsoft.com/office/powerpoint/2010/main" val="388386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48B2AC-C346-495D-8FB6-B52A19CE2A0C}" type="slidenum">
              <a:rPr lang="en-US" smtClean="0"/>
              <a:t>1</a:t>
            </a:fld>
            <a:endParaRPr lang="en-US"/>
          </a:p>
        </p:txBody>
      </p:sp>
    </p:spTree>
    <p:extLst>
      <p:ext uri="{BB962C8B-B14F-4D97-AF65-F5344CB8AC3E}">
        <p14:creationId xmlns:p14="http://schemas.microsoft.com/office/powerpoint/2010/main" val="42659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Oxygen is a drug used in many healthcare settings.  Oxygen</a:t>
            </a:r>
            <a:r>
              <a:rPr lang="en-US" baseline="0" dirty="0" smtClean="0">
                <a:latin typeface="Times New Roman" panose="02020603050405020304" pitchFamily="18" charset="0"/>
                <a:cs typeface="Times New Roman" panose="02020603050405020304" pitchFamily="18" charset="0"/>
              </a:rPr>
              <a:t> is both combustible and flammable.  Combustion is the process of burning and flammable means a substance is easily ignited and capable of burning quickly.  For these reasons, safety guidelines are in place for oxygen use. </a:t>
            </a:r>
          </a:p>
          <a:p>
            <a:endParaRPr lang="en-US" baseline="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 following are important guidelines for oxygen safety: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Post </a:t>
            </a:r>
            <a:r>
              <a:rPr lang="en-US" altLang="en-US" i="1" dirty="0" smtClean="0">
                <a:latin typeface="Times New Roman" panose="02020603050405020304" pitchFamily="18" charset="0"/>
                <a:cs typeface="Times New Roman" panose="02020603050405020304" pitchFamily="18" charset="0"/>
              </a:rPr>
              <a:t>No Smoking </a:t>
            </a:r>
            <a:r>
              <a:rPr lang="en-US" altLang="en-US" dirty="0" smtClean="0">
                <a:latin typeface="Times New Roman" panose="02020603050405020304" pitchFamily="18" charset="0"/>
                <a:cs typeface="Times New Roman" panose="02020603050405020304" pitchFamily="18" charset="0"/>
              </a:rPr>
              <a:t>and </a:t>
            </a:r>
            <a:r>
              <a:rPr lang="en-US" altLang="en-US" i="1" dirty="0" smtClean="0">
                <a:latin typeface="Times New Roman" panose="02020603050405020304" pitchFamily="18" charset="0"/>
                <a:cs typeface="Times New Roman" panose="02020603050405020304" pitchFamily="18" charset="0"/>
              </a:rPr>
              <a:t>Oxygen in Use </a:t>
            </a:r>
            <a:r>
              <a:rPr lang="en-US" altLang="en-US" dirty="0" smtClean="0">
                <a:latin typeface="Times New Roman" panose="02020603050405020304" pitchFamily="18" charset="0"/>
                <a:cs typeface="Times New Roman" panose="02020603050405020304" pitchFamily="18" charset="0"/>
              </a:rPr>
              <a:t>signs. Do not allow smoking around oxygen equipment.</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Remove fire hazards. Report to nurse if resident does not want a fire hazard removed.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Do not allow flames around oxygen (this includes candles).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Do not use an extension cord with an oxygen concentrator.</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Do not place electrical cords or oxygen tubing under rugs or furniture.</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Avoid using fabrics such as nylon and wool.</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Report skin irritation from cannula or face mask.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Do not use any petroleum-based products on resident or on any part of the cannula or mask.</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Learn how to turn oxygen off in case of fire if facility allows this. Never adjust oxygen setting.</a:t>
            </a:r>
          </a:p>
          <a:p>
            <a:pPr lvl="1">
              <a:buFontTx/>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10</a:t>
            </a:fld>
            <a:endParaRPr lang="en-US"/>
          </a:p>
        </p:txBody>
      </p:sp>
    </p:spTree>
    <p:extLst>
      <p:ext uri="{BB962C8B-B14F-4D97-AF65-F5344CB8AC3E}">
        <p14:creationId xmlns:p14="http://schemas.microsoft.com/office/powerpoint/2010/main" val="343827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The Material Safety Data Sheet (MSDS)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Is required by OSHA for all hazardous chemicals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Details ingredients, dangers, emergency response, safe handling procedures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Sometimes may be accessed by toll-free number</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Must be accessible by all employees</a:t>
            </a:r>
          </a:p>
          <a:p>
            <a:pPr lvl="1">
              <a:buFontTx/>
              <a:buNone/>
            </a:pPr>
            <a:endParaRPr lang="en-US" altLang="en-US" dirty="0" smtClean="0">
              <a:latin typeface="Times New Roman" panose="02020603050405020304" pitchFamily="18" charset="0"/>
              <a:cs typeface="Times New Roman" panose="02020603050405020304" pitchFamily="18" charset="0"/>
            </a:endParaRPr>
          </a:p>
          <a:p>
            <a:pPr marL="457146" lvl="1" defTabSz="914292">
              <a:defRPr/>
            </a:pPr>
            <a:r>
              <a:rPr lang="en-US" altLang="en-US" dirty="0" smtClean="0">
                <a:latin typeface="Times New Roman" panose="02020603050405020304" pitchFamily="18" charset="0"/>
                <a:cs typeface="Times New Roman" panose="02020603050405020304" pitchFamily="18" charset="0"/>
              </a:rPr>
              <a:t>Remember: NAs must know where these sheets are kept at their facilities and how to use them. OSHA requires that emergency eyewash stations be placed in all hazardous areas in case eye injury. Employees must know where the closest eyewash station is and how to get there with restricted vision. </a:t>
            </a:r>
          </a:p>
          <a:p>
            <a:pPr marL="457146" lvl="1" defTabSz="914292">
              <a:defRPr/>
            </a:pPr>
            <a:endParaRPr lang="en-US" altLang="en-US" dirty="0" smtClean="0">
              <a:latin typeface="Times New Roman" panose="02020603050405020304" pitchFamily="18" charset="0"/>
              <a:cs typeface="Times New Roman" panose="02020603050405020304" pitchFamily="18" charset="0"/>
            </a:endParaRPr>
          </a:p>
          <a:p>
            <a:pPr lvl="1">
              <a:buFontTx/>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11</a:t>
            </a:fld>
            <a:endParaRPr lang="en-US"/>
          </a:p>
        </p:txBody>
      </p:sp>
    </p:spTree>
    <p:extLst>
      <p:ext uri="{BB962C8B-B14F-4D97-AF65-F5344CB8AC3E}">
        <p14:creationId xmlns:p14="http://schemas.microsoft.com/office/powerpoint/2010/main" val="2162360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A restraint is a physical or chemical</a:t>
            </a:r>
            <a:r>
              <a:rPr lang="en-US" baseline="0" dirty="0" smtClean="0">
                <a:latin typeface="Times New Roman" panose="02020603050405020304" pitchFamily="18" charset="0"/>
                <a:cs typeface="Times New Roman" panose="02020603050405020304" pitchFamily="18" charset="0"/>
              </a:rPr>
              <a:t> way to restrict voluntary movement or behavior.  </a:t>
            </a:r>
          </a:p>
          <a:p>
            <a:endParaRPr lang="en-US" baseline="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Restraints were used in the past for the following reasons: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Keep person from wandering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Prevent falls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Keep person from hurting self or others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Keep person from pulling out tubing </a:t>
            </a:r>
          </a:p>
          <a:p>
            <a:pPr lvl="1">
              <a:buFontTx/>
              <a:buNone/>
            </a:pPr>
            <a:endParaRPr lang="en-US" altLang="en-US" dirty="0" smtClean="0">
              <a:latin typeface="Times New Roman" panose="02020603050405020304" pitchFamily="18" charset="0"/>
              <a:cs typeface="Times New Roman" panose="02020603050405020304" pitchFamily="18" charset="0"/>
            </a:endParaRPr>
          </a:p>
          <a:p>
            <a:pPr marL="457146" lvl="1" defTabSz="914292">
              <a:defRPr/>
            </a:pPr>
            <a:r>
              <a:rPr lang="en-US" altLang="en-US" dirty="0" smtClean="0">
                <a:latin typeface="Times New Roman" panose="02020603050405020304" pitchFamily="18" charset="0"/>
                <a:cs typeface="Times New Roman" panose="02020603050405020304" pitchFamily="18" charset="0"/>
              </a:rPr>
              <a:t>Remember:</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Restraints must </a:t>
            </a:r>
            <a:r>
              <a:rPr lang="en-US" altLang="en-US" i="1" dirty="0" smtClean="0">
                <a:latin typeface="Times New Roman" panose="02020603050405020304" pitchFamily="18" charset="0"/>
                <a:cs typeface="Times New Roman" panose="02020603050405020304" pitchFamily="18" charset="0"/>
              </a:rPr>
              <a:t>never</a:t>
            </a:r>
            <a:r>
              <a:rPr lang="en-US" altLang="en-US" dirty="0" smtClean="0">
                <a:latin typeface="Times New Roman" panose="02020603050405020304" pitchFamily="18" charset="0"/>
                <a:cs typeface="Times New Roman" panose="02020603050405020304" pitchFamily="18" charset="0"/>
              </a:rPr>
              <a:t> be used without a doctor’s order or to punish a resident.  All</a:t>
            </a:r>
            <a:r>
              <a:rPr lang="en-US" altLang="en-US" baseline="0" dirty="0" smtClean="0">
                <a:latin typeface="Times New Roman" panose="02020603050405020304" pitchFamily="18" charset="0"/>
                <a:cs typeface="Times New Roman" panose="02020603050405020304" pitchFamily="18" charset="0"/>
              </a:rPr>
              <a:t> alternatives to restraints should be exhausted prior to using restraints.</a:t>
            </a:r>
            <a:endParaRPr lang="en-US" altLang="en-US" dirty="0" smtClean="0">
              <a:latin typeface="Times New Roman" panose="02020603050405020304" pitchFamily="18" charset="0"/>
              <a:cs typeface="Times New Roman" panose="02020603050405020304" pitchFamily="18" charset="0"/>
            </a:endParaRPr>
          </a:p>
          <a:p>
            <a:pPr lvl="1">
              <a:buFontTx/>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12</a:t>
            </a:fld>
            <a:endParaRPr lang="en-US"/>
          </a:p>
        </p:txBody>
      </p:sp>
    </p:spTree>
    <p:extLst>
      <p:ext uri="{BB962C8B-B14F-4D97-AF65-F5344CB8AC3E}">
        <p14:creationId xmlns:p14="http://schemas.microsoft.com/office/powerpoint/2010/main" val="44791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Restraints pose</a:t>
            </a:r>
            <a:r>
              <a:rPr lang="en-US" baseline="0" dirty="0" smtClean="0">
                <a:latin typeface="Times New Roman" panose="02020603050405020304" pitchFamily="18" charset="0"/>
                <a:cs typeface="Times New Roman" panose="02020603050405020304" pitchFamily="18" charset="0"/>
              </a:rPr>
              <a:t> great risk to residents.  These risks include:</a:t>
            </a:r>
          </a:p>
          <a:p>
            <a:endParaRPr lang="en-US" baseline="0" dirty="0" smtClean="0">
              <a:latin typeface="Times New Roman" panose="02020603050405020304" pitchFamily="18" charset="0"/>
              <a:cs typeface="Times New Roman" panose="02020603050405020304" pitchFamily="18" charset="0"/>
            </a:endParaRP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Pressure ulcers</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Pneumonia</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Risk of suffocation (the stoppage of breathing from a lack of oxygen</a:t>
            </a:r>
            <a:r>
              <a:rPr lang="en-US" altLang="en-US" baseline="0" dirty="0" smtClean="0">
                <a:latin typeface="Times New Roman" panose="02020603050405020304" pitchFamily="18" charset="0"/>
                <a:cs typeface="Times New Roman" panose="02020603050405020304" pitchFamily="18" charset="0"/>
              </a:rPr>
              <a:t> or an excess of carbon dioxide in the body that may result in unconsciousness or death)</a:t>
            </a:r>
            <a:endParaRPr lang="en-US" altLang="en-US" dirty="0" smtClean="0">
              <a:latin typeface="Times New Roman" panose="02020603050405020304" pitchFamily="18" charset="0"/>
              <a:cs typeface="Times New Roman" panose="02020603050405020304" pitchFamily="18" charset="0"/>
            </a:endParaRP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Reduced blood circulation</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Stress on the heart</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Incontinence</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Constipation</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Muscle atrophy (weakening or wasting away of the muscle)</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Loss of bone mass</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Poor appetite and malnutrition</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Depression and/or withdrawal</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Sleep disorders</a:t>
            </a:r>
          </a:p>
          <a:p>
            <a:pPr marL="914292" lvl="1" indent="-457146"/>
            <a:r>
              <a:rPr lang="en-US" altLang="en-US" dirty="0" smtClean="0">
                <a:latin typeface="Times New Roman" panose="02020603050405020304" pitchFamily="18" charset="0"/>
                <a:cs typeface="Times New Roman" panose="02020603050405020304" pitchFamily="18" charset="0"/>
              </a:rPr>
              <a:t>• </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Loss of dignity</a:t>
            </a:r>
          </a:p>
          <a:p>
            <a:pPr marL="633338" lvl="1" indent="-176192"/>
            <a:r>
              <a:rPr lang="en-US" altLang="en-US" dirty="0" smtClean="0">
                <a:latin typeface="Times New Roman" panose="02020603050405020304" pitchFamily="18" charset="0"/>
                <a:cs typeface="Times New Roman" panose="02020603050405020304" pitchFamily="18" charset="0"/>
              </a:rPr>
              <a:t>• 	Loss of independence</a:t>
            </a:r>
          </a:p>
          <a:p>
            <a:pPr marL="633338" lvl="1" indent="-176192"/>
            <a:r>
              <a:rPr lang="en-US" altLang="en-US" dirty="0" smtClean="0">
                <a:latin typeface="Times New Roman" panose="02020603050405020304" pitchFamily="18" charset="0"/>
                <a:cs typeface="Times New Roman" panose="02020603050405020304" pitchFamily="18" charset="0"/>
              </a:rPr>
              <a:t>• 	Stress and anxiety</a:t>
            </a:r>
          </a:p>
          <a:p>
            <a:pPr marL="633338" lvl="1" indent="-176192"/>
            <a:r>
              <a:rPr lang="en-US" altLang="en-US" dirty="0" smtClean="0">
                <a:latin typeface="Times New Roman" panose="02020603050405020304" pitchFamily="18" charset="0"/>
                <a:cs typeface="Times New Roman" panose="02020603050405020304" pitchFamily="18" charset="0"/>
              </a:rPr>
              <a:t>• 	Increased agitation (anxiety, restlessness)</a:t>
            </a:r>
          </a:p>
          <a:p>
            <a:pPr marL="633338" lvl="1" indent="-176192"/>
            <a:r>
              <a:rPr lang="en-US" altLang="en-US" dirty="0" smtClean="0">
                <a:latin typeface="Times New Roman" panose="02020603050405020304" pitchFamily="18" charset="0"/>
                <a:cs typeface="Times New Roman" panose="02020603050405020304" pitchFamily="18" charset="0"/>
              </a:rPr>
              <a:t>• 	Loss of self-esteem</a:t>
            </a:r>
          </a:p>
          <a:p>
            <a:pPr marL="633338" lvl="1" indent="-176192"/>
            <a:r>
              <a:rPr lang="en-US" altLang="en-US" dirty="0" smtClean="0">
                <a:latin typeface="Times New Roman" panose="02020603050405020304" pitchFamily="18" charset="0"/>
                <a:cs typeface="Times New Roman" panose="02020603050405020304" pitchFamily="18" charset="0"/>
              </a:rPr>
              <a:t>• 	Severe injury</a:t>
            </a:r>
          </a:p>
          <a:p>
            <a:pPr marL="633338" lvl="1" indent="-176192"/>
            <a:r>
              <a:rPr lang="en-US" altLang="en-US" dirty="0" smtClean="0">
                <a:latin typeface="Times New Roman" panose="02020603050405020304" pitchFamily="18" charset="0"/>
                <a:cs typeface="Times New Roman" panose="02020603050405020304" pitchFamily="18" charset="0"/>
              </a:rPr>
              <a:t>• 	Death</a:t>
            </a:r>
          </a:p>
          <a:p>
            <a:pPr marL="914292" lvl="1" indent="-457146"/>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13</a:t>
            </a:fld>
            <a:endParaRPr lang="en-US"/>
          </a:p>
        </p:txBody>
      </p:sp>
    </p:spTree>
    <p:extLst>
      <p:ext uri="{BB962C8B-B14F-4D97-AF65-F5344CB8AC3E}">
        <p14:creationId xmlns:p14="http://schemas.microsoft.com/office/powerpoint/2010/main" val="122729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More and more long-term care</a:t>
            </a:r>
            <a:r>
              <a:rPr lang="en-US" baseline="0" dirty="0" smtClean="0">
                <a:latin typeface="Times New Roman" panose="02020603050405020304" pitchFamily="18" charset="0"/>
                <a:cs typeface="Times New Roman" panose="02020603050405020304" pitchFamily="18" charset="0"/>
              </a:rPr>
              <a:t> facilities are moving towards restraint-free care.  Restraint-free care is an environment in which restraints are not kept or used for any reason.  In order to accomplish this, facilities use restraint alternatives – any intervention used in place of a restraint or that reduces the need for a restraint.  Some restraint alternatives include:</a:t>
            </a:r>
          </a:p>
          <a:p>
            <a:endParaRPr lang="en-US" baseline="0" dirty="0" smtClean="0">
              <a:latin typeface="Times New Roman" panose="02020603050405020304" pitchFamily="18" charset="0"/>
              <a:cs typeface="Times New Roman" panose="02020603050405020304" pitchFamily="18" charset="0"/>
            </a:endParaRP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Improve safety measures and lighting.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Keep call light within reach and answer call lights immediately.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Ambulate the person when he or she is restless.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Provide activities for those who wander at night.</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Encourage activities and independence.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Give frequent help with toileting.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Offer food or drink. Offer reading materials.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Distract or redirect interest.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Decrease the noise level. Use relaxation techniques.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Reduce pain levels through medication. Report complaints of pain immediately.</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Provide familiar caregivers and increase number of caregivers.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Use a team approach. </a:t>
            </a:r>
          </a:p>
          <a:p>
            <a:pPr marL="171430" indent="-171430">
              <a:buFont typeface="Arial" panose="020B0604020202020204" pitchFamily="34" charset="0"/>
              <a:buChar char="•"/>
              <a:defRPr/>
            </a:pPr>
            <a:r>
              <a:rPr lang="en-US" baseline="30000" dirty="0">
                <a:latin typeface="Times New Roman" panose="02020603050405020304" pitchFamily="18" charset="0"/>
                <a:cs typeface="Times New Roman" panose="02020603050405020304" pitchFamily="18" charset="0"/>
              </a:rPr>
              <a:t>Use special types of pads, belts, chairs, and alarms.</a:t>
            </a:r>
          </a:p>
          <a:p>
            <a:endParaRPr lang="en-US" dirty="0" smtClean="0">
              <a:latin typeface="Times New Roman" panose="02020603050405020304" pitchFamily="18" charset="0"/>
              <a:cs typeface="Times New Roman" panose="02020603050405020304" pitchFamily="18" charset="0"/>
            </a:endParaRPr>
          </a:p>
          <a:p>
            <a:pPr defTabSz="914292">
              <a:defRPr/>
            </a:pPr>
            <a:r>
              <a:rPr lang="en-US" dirty="0" smtClean="0">
                <a:latin typeface="Times New Roman" panose="02020603050405020304" pitchFamily="18" charset="0"/>
                <a:cs typeface="Times New Roman" panose="02020603050405020304" pitchFamily="18" charset="0"/>
              </a:rPr>
              <a:t>Remember: </a:t>
            </a:r>
            <a:r>
              <a:rPr lang="en-US" altLang="en-US" dirty="0" smtClean="0">
                <a:latin typeface="Times New Roman" panose="02020603050405020304" pitchFamily="18" charset="0"/>
                <a:cs typeface="Times New Roman" panose="02020603050405020304" pitchFamily="18" charset="0"/>
              </a:rPr>
              <a:t>Restraint alternatives should be indicated in the care plan, and should be individualized for each resident.</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14</a:t>
            </a:fld>
            <a:endParaRPr lang="en-US"/>
          </a:p>
        </p:txBody>
      </p:sp>
    </p:spTree>
    <p:extLst>
      <p:ext uri="{BB962C8B-B14F-4D97-AF65-F5344CB8AC3E}">
        <p14:creationId xmlns:p14="http://schemas.microsoft.com/office/powerpoint/2010/main" val="69054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For resident safety, it is important that the NA follows</a:t>
            </a:r>
            <a:r>
              <a:rPr lang="en-US" baseline="0" dirty="0" smtClean="0">
                <a:latin typeface="Times New Roman" panose="02020603050405020304" pitchFamily="18" charset="0"/>
                <a:cs typeface="Times New Roman" panose="02020603050405020304" pitchFamily="18" charset="0"/>
              </a:rPr>
              <a:t> guidelines when using restraints. </a:t>
            </a:r>
          </a:p>
          <a:p>
            <a:endParaRPr lang="en-US" baseline="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NAs must remember these guidelines regarding restraints: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Make sure there is a doctor’s order for restraint use and that it is in the care plan.</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Follow manufacturer’s instructions.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Never tie restraint to side rails. Only tie to movable part of bed frame.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Make sure restraint is not too tight.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Be sure not to catch breasts or skin in restraint.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Place call light within reach. Answer call lights immediately.</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Document properly. </a:t>
            </a:r>
          </a:p>
          <a:p>
            <a:endParaRPr 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 resident must be checked at least every 15 minutes. At regular, ordered intervals, the following must be done: </a:t>
            </a:r>
          </a:p>
          <a:p>
            <a:pPr marL="633338" lvl="1" indent="-176192"/>
            <a:r>
              <a:rPr lang="en-US" altLang="en-US" dirty="0" smtClean="0">
                <a:latin typeface="Times New Roman" panose="02020603050405020304" pitchFamily="18" charset="0"/>
                <a:cs typeface="Times New Roman" panose="02020603050405020304" pitchFamily="18" charset="0"/>
              </a:rPr>
              <a:t>•	Release the restraint or discontinue use. </a:t>
            </a:r>
          </a:p>
          <a:p>
            <a:pPr marL="633338" lvl="1" indent="-176192"/>
            <a:r>
              <a:rPr lang="en-US" altLang="en-US" dirty="0" smtClean="0">
                <a:latin typeface="Times New Roman" panose="02020603050405020304" pitchFamily="18" charset="0"/>
                <a:cs typeface="Times New Roman" panose="02020603050405020304" pitchFamily="18" charset="0"/>
              </a:rPr>
              <a:t>•	Offer help with toileting. Check for episodes of incontinence and provide care. </a:t>
            </a:r>
          </a:p>
          <a:p>
            <a:pPr marL="633338" lvl="1" indent="-176192"/>
            <a:r>
              <a:rPr lang="en-US" altLang="en-US" dirty="0" smtClean="0">
                <a:latin typeface="Times New Roman" panose="02020603050405020304" pitchFamily="18" charset="0"/>
                <a:cs typeface="Times New Roman" panose="02020603050405020304" pitchFamily="18" charset="0"/>
              </a:rPr>
              <a:t>•	Offer fluids and food. </a:t>
            </a:r>
          </a:p>
          <a:p>
            <a:pPr marL="633338" lvl="1" indent="-176192"/>
            <a:r>
              <a:rPr lang="en-US" altLang="en-US" dirty="0" smtClean="0">
                <a:latin typeface="Times New Roman" panose="02020603050405020304" pitchFamily="18" charset="0"/>
                <a:cs typeface="Times New Roman" panose="02020603050405020304" pitchFamily="18" charset="0"/>
              </a:rPr>
              <a:t>•	Check for and report signs of skin irritation immediately. </a:t>
            </a:r>
          </a:p>
          <a:p>
            <a:pPr marL="633338" lvl="1" indent="-176192"/>
            <a:r>
              <a:rPr lang="en-US" altLang="en-US" dirty="0" smtClean="0">
                <a:latin typeface="Times New Roman" panose="02020603050405020304" pitchFamily="18" charset="0"/>
                <a:cs typeface="Times New Roman" panose="02020603050405020304" pitchFamily="18" charset="0"/>
              </a:rPr>
              <a:t>•	Check for and report signs of swelling immediately. </a:t>
            </a:r>
          </a:p>
          <a:p>
            <a:pPr marL="633338" lvl="1" indent="-176192"/>
            <a:r>
              <a:rPr lang="en-US" altLang="en-US" dirty="0" smtClean="0">
                <a:latin typeface="Times New Roman" panose="02020603050405020304" pitchFamily="18" charset="0"/>
                <a:cs typeface="Times New Roman" panose="02020603050405020304" pitchFamily="18" charset="0"/>
              </a:rPr>
              <a:t>•	Reposition the resident. </a:t>
            </a:r>
          </a:p>
          <a:p>
            <a:pPr marL="633338" lvl="1" indent="-176192"/>
            <a:r>
              <a:rPr lang="en-US" altLang="en-US" dirty="0" smtClean="0">
                <a:latin typeface="Times New Roman" panose="02020603050405020304" pitchFamily="18" charset="0"/>
                <a:cs typeface="Times New Roman" panose="02020603050405020304" pitchFamily="18" charset="0"/>
              </a:rPr>
              <a:t>•	Ambulate resident if able.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15</a:t>
            </a:fld>
            <a:endParaRPr lang="en-US"/>
          </a:p>
        </p:txBody>
      </p:sp>
    </p:spTree>
    <p:extLst>
      <p:ext uri="{BB962C8B-B14F-4D97-AF65-F5344CB8AC3E}">
        <p14:creationId xmlns:p14="http://schemas.microsoft.com/office/powerpoint/2010/main" val="1340267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Body mechanics is the way the parts of the body work together when a person moves.</a:t>
            </a:r>
          </a:p>
          <a:p>
            <a:endParaRPr 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Posture</a:t>
            </a:r>
            <a:r>
              <a:rPr lang="en-US" altLang="en-US" baseline="0" dirty="0" smtClean="0">
                <a:latin typeface="Times New Roman" panose="02020603050405020304" pitchFamily="18" charset="0"/>
                <a:cs typeface="Times New Roman" panose="02020603050405020304" pitchFamily="18" charset="0"/>
              </a:rPr>
              <a:t> is the way a person holds and positions his or her body.  Maintaining proper body alignment can protect the NA from injury.  </a:t>
            </a:r>
            <a:r>
              <a:rPr lang="en-US" altLang="en-US" dirty="0" smtClean="0">
                <a:latin typeface="Times New Roman" panose="02020603050405020304" pitchFamily="18" charset="0"/>
                <a:cs typeface="Times New Roman" panose="02020603050405020304" pitchFamily="18" charset="0"/>
              </a:rPr>
              <a:t>NAs should remember the following points about </a:t>
            </a:r>
            <a:r>
              <a:rPr lang="en-US" altLang="en-US" i="1" dirty="0" smtClean="0">
                <a:latin typeface="Times New Roman" panose="02020603050405020304" pitchFamily="18" charset="0"/>
                <a:cs typeface="Times New Roman" panose="02020603050405020304" pitchFamily="18" charset="0"/>
              </a:rPr>
              <a:t>alignment</a:t>
            </a:r>
            <a:r>
              <a:rPr lang="en-US" altLang="en-US" dirty="0" smtClean="0">
                <a:latin typeface="Times New Roman" panose="02020603050405020304" pitchFamily="18" charset="0"/>
                <a:cs typeface="Times New Roman" panose="02020603050405020304" pitchFamily="18" charset="0"/>
              </a:rPr>
              <a:t>:</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Try to keep the body in alignment, with two sides of the body as mirror images of each other.</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Keep object close when carrying or lifting.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Point feet and body toward the direction you are moving.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Avoid twisting at waist. </a:t>
            </a:r>
          </a:p>
          <a:p>
            <a:endParaRPr 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NAs should remember the following points about their </a:t>
            </a:r>
            <a:r>
              <a:rPr lang="en-US" altLang="en-US" i="1" dirty="0" smtClean="0">
                <a:latin typeface="Times New Roman" panose="02020603050405020304" pitchFamily="18" charset="0"/>
                <a:cs typeface="Times New Roman" panose="02020603050405020304" pitchFamily="18" charset="0"/>
              </a:rPr>
              <a:t>base of support</a:t>
            </a:r>
            <a:r>
              <a:rPr lang="en-US" altLang="en-US" dirty="0" smtClean="0">
                <a:latin typeface="Times New Roman" panose="02020603050405020304" pitchFamily="18" charset="0"/>
                <a:cs typeface="Times New Roman" panose="02020603050405020304" pitchFamily="18" charset="0"/>
              </a:rPr>
              <a:t>:</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Wide base is more stable.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Stand with legs shoulder-width apart. </a:t>
            </a:r>
          </a:p>
          <a:p>
            <a:pPr lvl="1">
              <a:buFontTx/>
              <a:buNone/>
            </a:pP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NAs should remember the following points about the principle of </a:t>
            </a:r>
            <a:r>
              <a:rPr lang="en-US" altLang="en-US" i="1" dirty="0" smtClean="0">
                <a:latin typeface="Times New Roman" panose="02020603050405020304" pitchFamily="18" charset="0"/>
                <a:cs typeface="Times New Roman" panose="02020603050405020304" pitchFamily="18" charset="0"/>
              </a:rPr>
              <a:t>fulcrum and lever</a:t>
            </a:r>
            <a:r>
              <a:rPr lang="en-US" altLang="en-US" dirty="0" smtClean="0">
                <a:latin typeface="Times New Roman" panose="02020603050405020304" pitchFamily="18" charset="0"/>
                <a:cs typeface="Times New Roman" panose="02020603050405020304" pitchFamily="18" charset="0"/>
              </a:rPr>
              <a:t>:</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Arm is lever.</a:t>
            </a:r>
            <a:r>
              <a:rPr lang="en-US" altLang="en-US" baseline="0" dirty="0" smtClean="0">
                <a:latin typeface="Times New Roman" panose="02020603050405020304" pitchFamily="18" charset="0"/>
                <a:cs typeface="Times New Roman" panose="02020603050405020304" pitchFamily="18" charset="0"/>
              </a:rPr>
              <a:t>  A lever moves an object by resting on a base of support (fulcrum)</a:t>
            </a:r>
            <a:endParaRPr lang="en-US" altLang="en-US" dirty="0" smtClean="0">
              <a:latin typeface="Times New Roman" panose="02020603050405020304" pitchFamily="18" charset="0"/>
              <a:cs typeface="Times New Roman" panose="02020603050405020304" pitchFamily="18" charset="0"/>
            </a:endParaRP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Elbow is fulcrum.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Rest object against forearm. </a:t>
            </a:r>
          </a:p>
          <a:p>
            <a:pPr lvl="1">
              <a:buFontTx/>
              <a:buNone/>
            </a:pP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NAs should remember the following points about their </a:t>
            </a:r>
            <a:r>
              <a:rPr lang="en-US" altLang="en-US" i="1" dirty="0" smtClean="0">
                <a:latin typeface="Times New Roman" panose="02020603050405020304" pitchFamily="18" charset="0"/>
                <a:cs typeface="Times New Roman" panose="02020603050405020304" pitchFamily="18" charset="0"/>
              </a:rPr>
              <a:t>center of gravity</a:t>
            </a:r>
            <a:r>
              <a:rPr lang="en-US" altLang="en-US" dirty="0" smtClean="0">
                <a:latin typeface="Times New Roman" panose="02020603050405020304" pitchFamily="18" charset="0"/>
                <a:cs typeface="Times New Roman" panose="02020603050405020304" pitchFamily="18" charset="0"/>
              </a:rPr>
              <a:t>:</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When standing, weight is centered in pelvis.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Low center provides greater base of support.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Bend knees when lifting.</a:t>
            </a:r>
          </a:p>
          <a:p>
            <a:pPr lvl="1">
              <a:buFontTx/>
              <a:buNone/>
            </a:pPr>
            <a:endParaRPr lang="en-US" altLang="en-US" dirty="0" smtClean="0">
              <a:latin typeface="Times New Roman" panose="02020603050405020304" pitchFamily="18" charset="0"/>
              <a:cs typeface="Times New Roman" panose="02020603050405020304" pitchFamily="18" charset="0"/>
            </a:endParaRPr>
          </a:p>
          <a:p>
            <a:pPr lvl="1">
              <a:buFontTx/>
              <a:buNone/>
            </a:pPr>
            <a:endParaRPr lang="en-US" altLang="en-US" dirty="0" smtClean="0">
              <a:latin typeface="Times New Roman" panose="02020603050405020304" pitchFamily="18" charset="0"/>
              <a:cs typeface="Times New Roman" panose="02020603050405020304" pitchFamily="18" charset="0"/>
            </a:endParaRPr>
          </a:p>
          <a:p>
            <a:pPr lvl="1">
              <a:buFontTx/>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16</a:t>
            </a:fld>
            <a:endParaRPr lang="en-US"/>
          </a:p>
        </p:txBody>
      </p:sp>
    </p:spTree>
    <p:extLst>
      <p:ext uri="{BB962C8B-B14F-4D97-AF65-F5344CB8AC3E}">
        <p14:creationId xmlns:p14="http://schemas.microsoft.com/office/powerpoint/2010/main" val="3799573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dirty="0" smtClean="0">
                <a:latin typeface="Times New Roman" panose="02020603050405020304" pitchFamily="18" charset="0"/>
                <a:cs typeface="Times New Roman" panose="02020603050405020304" pitchFamily="18" charset="0"/>
              </a:rPr>
              <a:t>Remember: </a:t>
            </a:r>
            <a:r>
              <a:rPr lang="en-US" altLang="en-US" dirty="0" smtClean="0">
                <a:latin typeface="Times New Roman" panose="02020603050405020304" pitchFamily="18" charset="0"/>
                <a:cs typeface="Times New Roman" panose="02020603050405020304" pitchFamily="18" charset="0"/>
              </a:rPr>
              <a:t>Principles of body mechanics can be applied to daily activities to reduce the risk of injury and to save energy.</a:t>
            </a:r>
          </a:p>
          <a:p>
            <a:endParaRPr 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 following steps demonstrate applying the principles of body mechanics to lifting a heavy object from the floor:</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Spread feet apart.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Bend knees.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Use muscles in thighs, upper arms, and shoulders.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Pull object close to body.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When standing up, push with hip and thigh muscles. </a:t>
            </a:r>
          </a:p>
          <a:p>
            <a:pPr lvl="1">
              <a:buFontTx/>
              <a:buNone/>
            </a:pP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 following techniques will help an NA use proper body mechanics: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Use both arms and hands to lift, push, or carry objects.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When lifting a heavy object from the floor, spread your feet shoulder-width apart. Bend your knees. Raise your body and the object together.</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Hold objects close to you when you are lifting or carrying them.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Push or slide objects, rather than lifting them.</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Avoid bending and reaching as much as possible.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If you are making an adjustable bed, adjust the height to a safe working level, usually waist high.  </a:t>
            </a:r>
          </a:p>
          <a:p>
            <a:pPr lvl="1">
              <a:buFontTx/>
              <a:buNone/>
            </a:pPr>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Techniques for proper body mechanics (cont’d):</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When a task requires bending, use a good stance. Bend your knees to lower yourself, rather than bending from the waist.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Avoid twisting at the waist when you are lifting or moving something. Instead, turn your whole body, pivoting with your feet instead of twisting at the waist. Your feet should point toward what you are lifting or moving.</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Get help from coworkers when possible for lifting or helping residents.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Talk to residents before moving them. Agree on a signal. Lift or move on three so that everyone moves together.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To help a resident sit up, stand up, or walk, place your feet 12 inches, or shoulder-width, apart. Place one foot in front of the other, and bend your knees. Your upper body should stay upright and in alignment.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Never try to catch a falling resident. If the resident begins to fall, assist her to the floor.</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Report to the nurse any task you feel that you cannot safely do</a:t>
            </a:r>
          </a:p>
          <a:p>
            <a:pPr lvl="1">
              <a:buFontTx/>
              <a:buNone/>
            </a:pPr>
            <a:endParaRPr lang="en-US" altLang="en-US" dirty="0" smtClean="0">
              <a:latin typeface="Times New Roman" panose="02020603050405020304" pitchFamily="18" charset="0"/>
              <a:cs typeface="Times New Roman" panose="02020603050405020304" pitchFamily="18" charset="0"/>
            </a:endParaRPr>
          </a:p>
          <a:p>
            <a:pPr lvl="1">
              <a:buFontTx/>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17</a:t>
            </a:fld>
            <a:endParaRPr lang="en-US"/>
          </a:p>
        </p:txBody>
      </p:sp>
    </p:spTree>
    <p:extLst>
      <p:ext uri="{BB962C8B-B14F-4D97-AF65-F5344CB8AC3E}">
        <p14:creationId xmlns:p14="http://schemas.microsoft.com/office/powerpoint/2010/main" val="2254050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There</a:t>
            </a:r>
            <a:r>
              <a:rPr lang="en-US" baseline="0" dirty="0" smtClean="0">
                <a:latin typeface="Times New Roman" panose="02020603050405020304" pitchFamily="18" charset="0"/>
                <a:cs typeface="Times New Roman" panose="02020603050405020304" pitchFamily="18" charset="0"/>
              </a:rPr>
              <a:t> are several potential fire hazards in facilities, including:</a:t>
            </a:r>
          </a:p>
          <a:p>
            <a:pPr marL="171430" indent="-17143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Smoking</a:t>
            </a:r>
          </a:p>
          <a:p>
            <a:pPr marL="171430" indent="-17143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Frayed or exposed electrical wires</a:t>
            </a:r>
          </a:p>
          <a:p>
            <a:pPr marL="171430" indent="-17143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Damaged electrical equipment</a:t>
            </a:r>
          </a:p>
          <a:p>
            <a:pPr marL="171430" indent="-17143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Oxygen use</a:t>
            </a:r>
          </a:p>
          <a:p>
            <a:pPr marL="171430" indent="-17143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Flammable liquids or rags with oils on them (think kitchen and maintenance)</a:t>
            </a:r>
          </a:p>
          <a:p>
            <a:pPr marL="171430" indent="-171430">
              <a:buFont typeface="Arial" panose="020B0604020202020204" pitchFamily="34" charset="0"/>
              <a:buChar char="•"/>
            </a:pPr>
            <a:r>
              <a:rPr lang="en-US" baseline="0" dirty="0" smtClean="0">
                <a:latin typeface="Times New Roman" panose="02020603050405020304" pitchFamily="18" charset="0"/>
                <a:cs typeface="Times New Roman" panose="02020603050405020304" pitchFamily="18" charset="0"/>
              </a:rPr>
              <a:t>Overloaded electrical sockets</a:t>
            </a:r>
          </a:p>
          <a:p>
            <a:endParaRPr lang="en-US" baseline="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NAs should remember these guidelines for fire safety:</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Never leave smokers unattended. Make sure ashtrays do not contain hot 	ashes before emptying them.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Report frayed or damaged cords.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Report if fire alarms and exit doors are blocked.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Know how to use fire extinguishers: </a:t>
            </a:r>
          </a:p>
          <a:p>
            <a:pPr marL="1142865" lvl="2" indent="-228573"/>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P</a:t>
            </a:r>
            <a:r>
              <a:rPr lang="en-US" altLang="en-US" dirty="0" smtClean="0">
                <a:latin typeface="Times New Roman" panose="02020603050405020304" pitchFamily="18" charset="0"/>
                <a:cs typeface="Times New Roman" panose="02020603050405020304" pitchFamily="18" charset="0"/>
              </a:rPr>
              <a:t>ull the pin. </a:t>
            </a:r>
          </a:p>
          <a:p>
            <a:pPr marL="1142865" lvl="2" indent="-228573"/>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A</a:t>
            </a:r>
            <a:r>
              <a:rPr lang="en-US" altLang="en-US" dirty="0" smtClean="0">
                <a:latin typeface="Times New Roman" panose="02020603050405020304" pitchFamily="18" charset="0"/>
                <a:cs typeface="Times New Roman" panose="02020603050405020304" pitchFamily="18" charset="0"/>
              </a:rPr>
              <a:t>im at the base of fire when spraying. </a:t>
            </a:r>
          </a:p>
          <a:p>
            <a:pPr marL="1142865" lvl="2" indent="-228573"/>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S</a:t>
            </a:r>
            <a:r>
              <a:rPr lang="en-US" altLang="en-US" dirty="0" smtClean="0">
                <a:latin typeface="Times New Roman" panose="02020603050405020304" pitchFamily="18" charset="0"/>
                <a:cs typeface="Times New Roman" panose="02020603050405020304" pitchFamily="18" charset="0"/>
              </a:rPr>
              <a:t>queeze the handle. </a:t>
            </a:r>
          </a:p>
          <a:p>
            <a:pPr marL="1142865" lvl="2" indent="-228573"/>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S</a:t>
            </a:r>
            <a:r>
              <a:rPr lang="en-US" altLang="en-US" dirty="0" smtClean="0">
                <a:latin typeface="Times New Roman" panose="02020603050405020304" pitchFamily="18" charset="0"/>
                <a:cs typeface="Times New Roman" panose="02020603050405020304" pitchFamily="18" charset="0"/>
              </a:rPr>
              <a:t>weep back and forth at the base of fire.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In case of fire, use RACE: </a:t>
            </a:r>
          </a:p>
          <a:p>
            <a:pPr marL="1142865" lvl="2" indent="-228573"/>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R</a:t>
            </a:r>
            <a:r>
              <a:rPr lang="en-US" altLang="en-US" dirty="0" smtClean="0">
                <a:latin typeface="Times New Roman" panose="02020603050405020304" pitchFamily="18" charset="0"/>
                <a:cs typeface="Times New Roman" panose="02020603050405020304" pitchFamily="18" charset="0"/>
              </a:rPr>
              <a:t>emove residents from danger. </a:t>
            </a:r>
          </a:p>
          <a:p>
            <a:pPr marL="1142865" lvl="2" indent="-228573"/>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A</a:t>
            </a:r>
            <a:r>
              <a:rPr lang="en-US" altLang="en-US" dirty="0" smtClean="0">
                <a:latin typeface="Times New Roman" panose="02020603050405020304" pitchFamily="18" charset="0"/>
                <a:cs typeface="Times New Roman" panose="02020603050405020304" pitchFamily="18" charset="0"/>
              </a:rPr>
              <a:t>ctivate alarm or call 911. </a:t>
            </a:r>
          </a:p>
          <a:p>
            <a:pPr marL="1142865" lvl="2" indent="-228573"/>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C</a:t>
            </a:r>
            <a:r>
              <a:rPr lang="en-US" altLang="en-US" dirty="0" smtClean="0">
                <a:latin typeface="Times New Roman" panose="02020603050405020304" pitchFamily="18" charset="0"/>
                <a:cs typeface="Times New Roman" panose="02020603050405020304" pitchFamily="18" charset="0"/>
              </a:rPr>
              <a:t>ontain fire if possible. </a:t>
            </a:r>
          </a:p>
          <a:p>
            <a:pPr marL="1142865" lvl="2" indent="-228573"/>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b="1" dirty="0" smtClean="0">
                <a:latin typeface="Times New Roman" panose="02020603050405020304" pitchFamily="18" charset="0"/>
                <a:cs typeface="Times New Roman" panose="02020603050405020304" pitchFamily="18" charset="0"/>
              </a:rPr>
              <a:t>E</a:t>
            </a:r>
            <a:r>
              <a:rPr lang="en-US" altLang="en-US" dirty="0" smtClean="0">
                <a:latin typeface="Times New Roman" panose="02020603050405020304" pitchFamily="18" charset="0"/>
                <a:cs typeface="Times New Roman" panose="02020603050405020304" pitchFamily="18" charset="0"/>
              </a:rPr>
              <a:t>xtinguish, or fire department will extinguish.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Know evacuation plan.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Stay calm.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Follow directions of fire department.</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Know which residents need one-on-one help.</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Know differing abilities of residents.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Remove blockage from windows or doors.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Do not use elevators.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Stay low in a room to escape a fire.</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Check for heat coming from doors.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Stop, drop, and roll if clothing catches fire.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Use damp covering over mouth and nose.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Leave building if possible, then move away from it</a:t>
            </a:r>
          </a:p>
          <a:p>
            <a:pPr marL="1142865" lvl="2" indent="-228573"/>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18</a:t>
            </a:fld>
            <a:endParaRPr lang="en-US"/>
          </a:p>
        </p:txBody>
      </p:sp>
    </p:spTree>
    <p:extLst>
      <p:ext uri="{BB962C8B-B14F-4D97-AF65-F5344CB8AC3E}">
        <p14:creationId xmlns:p14="http://schemas.microsoft.com/office/powerpoint/2010/main" val="1612961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In</a:t>
            </a:r>
            <a:r>
              <a:rPr lang="en-US" baseline="0" dirty="0" smtClean="0">
                <a:latin typeface="Times New Roman" panose="02020603050405020304" pitchFamily="18" charset="0"/>
                <a:cs typeface="Times New Roman" panose="02020603050405020304" pitchFamily="18" charset="0"/>
              </a:rPr>
              <a:t> this chapter, we discussed person’s at greatest risk for accidents and accident prevention guidelines.  We, then, discussed dangers of using oxygen and safety guidelines for oxygen use. Material Safety Data Sheets and related NA responsibilities were explained.  Restraints were discussed and physical and psychological problems associated with restrain use were outlined.  Alternatives to restraints were discussed and guidelines for use of restraints, when ordered, were outlined.  The principles of body mechanics were discussed and applied to daily activities of the NA.  Potential fire hazards in the healthcare setting were described and fire safety guidelines were outlined.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19</a:t>
            </a:fld>
            <a:endParaRPr lang="en-US"/>
          </a:p>
        </p:txBody>
      </p:sp>
    </p:spTree>
    <p:extLst>
      <p:ext uri="{BB962C8B-B14F-4D97-AF65-F5344CB8AC3E}">
        <p14:creationId xmlns:p14="http://schemas.microsoft.com/office/powerpoint/2010/main" val="97518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48B2AC-C346-495D-8FB6-B52A19CE2A0C}" type="slidenum">
              <a:rPr lang="en-US" smtClean="0"/>
              <a:t>2</a:t>
            </a:fld>
            <a:endParaRPr lang="en-US"/>
          </a:p>
        </p:txBody>
      </p:sp>
    </p:spTree>
    <p:extLst>
      <p:ext uri="{BB962C8B-B14F-4D97-AF65-F5344CB8AC3E}">
        <p14:creationId xmlns:p14="http://schemas.microsoft.com/office/powerpoint/2010/main" val="87895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2">
              <a:defRPr/>
            </a:pPr>
            <a:r>
              <a:rPr lang="en-US" altLang="en-US" dirty="0" smtClean="0">
                <a:latin typeface="Times New Roman" panose="02020603050405020304" pitchFamily="18" charset="0"/>
                <a:cs typeface="Times New Roman" panose="02020603050405020304" pitchFamily="18" charset="0"/>
              </a:rPr>
              <a:t>Who is responsible</a:t>
            </a:r>
            <a:r>
              <a:rPr lang="en-US" altLang="en-US" baseline="0" dirty="0" smtClean="0">
                <a:latin typeface="Times New Roman" panose="02020603050405020304" pitchFamily="18" charset="0"/>
                <a:cs typeface="Times New Roman" panose="02020603050405020304" pitchFamily="18" charset="0"/>
              </a:rPr>
              <a:t> for accident prevention?  </a:t>
            </a:r>
            <a:r>
              <a:rPr lang="en-US" altLang="en-US" dirty="0" smtClean="0">
                <a:latin typeface="Times New Roman" panose="02020603050405020304" pitchFamily="18" charset="0"/>
                <a:cs typeface="Times New Roman" panose="02020603050405020304" pitchFamily="18" charset="0"/>
              </a:rPr>
              <a:t>All staff members, including NAs, are responsible for safety in a facility.   We will discuss the following accidents:  falls,</a:t>
            </a:r>
            <a:r>
              <a:rPr lang="en-US" altLang="en-US" baseline="0" dirty="0" smtClean="0">
                <a:latin typeface="Times New Roman" panose="02020603050405020304" pitchFamily="18" charset="0"/>
                <a:cs typeface="Times New Roman" panose="02020603050405020304" pitchFamily="18" charset="0"/>
              </a:rPr>
              <a:t> burns/scalds, resident identification, choking, poisoning, cuts/abrasions.</a:t>
            </a:r>
          </a:p>
          <a:p>
            <a:pPr defTabSz="914292">
              <a:defRPr/>
            </a:pPr>
            <a:endParaRPr lang="en-US" altLang="en-US" baseline="0" dirty="0" smtClean="0">
              <a:latin typeface="Times New Roman" panose="02020603050405020304" pitchFamily="18" charset="0"/>
              <a:cs typeface="Times New Roman" panose="02020603050405020304" pitchFamily="18" charset="0"/>
            </a:endParaRPr>
          </a:p>
          <a:p>
            <a:pPr defTabSz="914292">
              <a:defRPr/>
            </a:pPr>
            <a:r>
              <a:rPr lang="en-US" altLang="en-US" baseline="0" dirty="0" smtClean="0">
                <a:latin typeface="Times New Roman" panose="02020603050405020304" pitchFamily="18" charset="0"/>
                <a:cs typeface="Times New Roman" panose="02020603050405020304" pitchFamily="18" charset="0"/>
              </a:rPr>
              <a:t>Some things make residents more prone to accidents.  These include paralysis, the loss of ability to move all or part of the body, and often includes loss of feeling in the affected area.  Fracture, or a broken bone, also increase the risk of accident.  Finally, disorientation (which is confusion about person, place, or time) increases the risk of accidents, as well.  </a:t>
            </a:r>
          </a:p>
          <a:p>
            <a:pPr defTabSz="914292">
              <a:defRPr/>
            </a:pPr>
            <a:endParaRPr lang="en-US" altLang="en-US" baseline="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NAs should remember these general safety guidelines, as well: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Do not run.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Keep paths clear.</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Wipe up spills immediately.</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Discard trash properly.</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Follow instructions and ask questions as needed.</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Report injuries immediately.</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If you see a suspected hazard among a resident’s possessions, report it to the nurse.</a:t>
            </a:r>
          </a:p>
          <a:p>
            <a:pPr defTabSz="914292">
              <a:defRPr/>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3</a:t>
            </a:fld>
            <a:endParaRPr lang="en-US"/>
          </a:p>
        </p:txBody>
      </p:sp>
    </p:spTree>
    <p:extLst>
      <p:ext uri="{BB962C8B-B14F-4D97-AF65-F5344CB8AC3E}">
        <p14:creationId xmlns:p14="http://schemas.microsoft.com/office/powerpoint/2010/main" val="142497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Causes: unsafe environment, loss of abilities, diseases, medications, loss of vision, gait or balance problems, weakness, paralysis, and disorientation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Prevention:</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Clear walkways.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Use non-skid rugs.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Have residents wear non-skid, sturdy shoes.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Residents should not wear clothing that is too long.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Keep frequently-used personal items close.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Answer call lights promptly.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Clean up spills.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Report loose hand rails immediately.</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Mark hazardous areas.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Improve lighting.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Lock wheelchairs.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Lock bed wheels.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Return beds to lowest positions.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Get help.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Offer toileting assistance regularly and respond to requests promptly.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Leave furniture in same place.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Pay attention to residents at risk for falls.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Never try to catch a falling resident.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Report all falls to the nurse.</a:t>
            </a:r>
          </a:p>
          <a:p>
            <a:pPr lvl="1">
              <a:buFontTx/>
              <a:buNone/>
            </a:pPr>
            <a:endParaRPr lang="en-US" altLang="en-US" dirty="0" smtClean="0">
              <a:latin typeface="Times New Roman" panose="02020603050405020304" pitchFamily="18" charset="0"/>
              <a:cs typeface="Times New Roman" panose="02020603050405020304" pitchFamily="18" charset="0"/>
            </a:endParaRPr>
          </a:p>
          <a:p>
            <a:pPr lvl="1">
              <a:buFontTx/>
              <a:buNone/>
            </a:pPr>
            <a:endParaRPr lang="en-US" alt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4</a:t>
            </a:fld>
            <a:endParaRPr lang="en-US"/>
          </a:p>
        </p:txBody>
      </p:sp>
    </p:spTree>
    <p:extLst>
      <p:ext uri="{BB962C8B-B14F-4D97-AF65-F5344CB8AC3E}">
        <p14:creationId xmlns:p14="http://schemas.microsoft.com/office/powerpoint/2010/main" val="95287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Causes: dry heat (irons, stoves, other electric appliances), wet heat (hot water or other liquids, steam), or chemicals (lye, acids)</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Scalds</a:t>
            </a:r>
            <a:r>
              <a:rPr lang="en-US" altLang="en-US" baseline="0" dirty="0" smtClean="0">
                <a:latin typeface="Times New Roman" panose="02020603050405020304" pitchFamily="18" charset="0"/>
                <a:cs typeface="Times New Roman" panose="02020603050405020304" pitchFamily="18" charset="0"/>
              </a:rPr>
              <a:t> are burns caused by hot liquids.</a:t>
            </a:r>
            <a:endParaRPr lang="en-US" altLang="en-US" dirty="0" smtClean="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Prevention: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Check water temperature.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Report frayed cords.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Communicate about hot liquids.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Pour hot drinks away from residents.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Keep hot drinks away from edges of tables. Use lids.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Make sure residents are sitting before serving hot drinks.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Monitor heat-producing equipment.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5</a:t>
            </a:fld>
            <a:endParaRPr lang="en-US"/>
          </a:p>
        </p:txBody>
      </p:sp>
    </p:spTree>
    <p:extLst>
      <p:ext uri="{BB962C8B-B14F-4D97-AF65-F5344CB8AC3E}">
        <p14:creationId xmlns:p14="http://schemas.microsoft.com/office/powerpoint/2010/main" val="190491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Cause: not identifying resident properly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Prevention:</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Identify each resident before care or feeding.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Check IDs.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Call resident by name. </a:t>
            </a:r>
          </a:p>
          <a:p>
            <a:pPr marL="457146" lvl="1" defTabSz="914292">
              <a:defRPr/>
            </a:pPr>
            <a:endParaRPr lang="en-US" altLang="en-US" dirty="0" smtClean="0">
              <a:latin typeface="Times New Roman" panose="02020603050405020304" pitchFamily="18" charset="0"/>
              <a:cs typeface="Times New Roman" panose="02020603050405020304" pitchFamily="18" charset="0"/>
            </a:endParaRPr>
          </a:p>
          <a:p>
            <a:pPr marL="457146" lvl="1" defTabSz="914292">
              <a:defRPr/>
            </a:pPr>
            <a:r>
              <a:rPr lang="en-US" altLang="en-US" dirty="0" smtClean="0">
                <a:latin typeface="Times New Roman" panose="02020603050405020304" pitchFamily="18" charset="0"/>
                <a:cs typeface="Times New Roman" panose="02020603050405020304" pitchFamily="18" charset="0"/>
              </a:rPr>
              <a:t>Remember: Not identifying residents before giving care or serving food can cause serious problems or even death. </a:t>
            </a:r>
          </a:p>
          <a:p>
            <a:pPr lvl="1">
              <a:buFontTx/>
              <a:buNone/>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648B2AC-C346-495D-8FB6-B52A19CE2A0C}" type="slidenum">
              <a:rPr lang="en-US" smtClean="0"/>
              <a:t>6</a:t>
            </a:fld>
            <a:endParaRPr lang="en-US"/>
          </a:p>
        </p:txBody>
      </p:sp>
    </p:spTree>
    <p:extLst>
      <p:ext uri="{BB962C8B-B14F-4D97-AF65-F5344CB8AC3E}">
        <p14:creationId xmlns:p14="http://schemas.microsoft.com/office/powerpoint/2010/main" val="3538667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Causes: weakened, ill, or unconscious residents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Prevention: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Eat sitting upright.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Follow orders for special diets and thickened liquids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7</a:t>
            </a:fld>
            <a:endParaRPr lang="en-US"/>
          </a:p>
        </p:txBody>
      </p:sp>
    </p:spTree>
    <p:extLst>
      <p:ext uri="{BB962C8B-B14F-4D97-AF65-F5344CB8AC3E}">
        <p14:creationId xmlns:p14="http://schemas.microsoft.com/office/powerpoint/2010/main" val="45898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Cause: ingesting harmful substances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Prevention: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Store harmful substances carefully.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Do not leave cleaning products in rooms. </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Investigate any unusual odors.</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Post Poison Control Center number.</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8</a:t>
            </a:fld>
            <a:endParaRPr lang="en-US"/>
          </a:p>
        </p:txBody>
      </p:sp>
    </p:spTree>
    <p:extLst>
      <p:ext uri="{BB962C8B-B14F-4D97-AF65-F5344CB8AC3E}">
        <p14:creationId xmlns:p14="http://schemas.microsoft.com/office/powerpoint/2010/main" val="400397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Times New Roman" panose="02020603050405020304" pitchFamily="18" charset="0"/>
                <a:cs typeface="Times New Roman" panose="02020603050405020304" pitchFamily="18" charset="0"/>
              </a:rPr>
              <a:t>An</a:t>
            </a:r>
            <a:r>
              <a:rPr lang="en-US" altLang="en-US" baseline="0" dirty="0" smtClean="0">
                <a:latin typeface="Times New Roman" panose="02020603050405020304" pitchFamily="18" charset="0"/>
                <a:cs typeface="Times New Roman" panose="02020603050405020304" pitchFamily="18" charset="0"/>
              </a:rPr>
              <a:t> abrasion is an injury which rubs off the surface of the skin.</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Cause: sharp objects </a:t>
            </a:r>
          </a:p>
          <a:p>
            <a:endParaRPr lang="en-US" altLang="en-US"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Prevention:</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Put sharp objects away after use.</a:t>
            </a:r>
          </a:p>
          <a:p>
            <a:pPr lvl="1">
              <a:buFontTx/>
              <a:buNone/>
            </a:pPr>
            <a:r>
              <a:rPr lang="en-US" altLang="en-US" dirty="0" smtClean="0">
                <a:latin typeface="Times New Roman" panose="02020603050405020304" pitchFamily="18" charset="0"/>
                <a:cs typeface="Times New Roman" panose="02020603050405020304" pitchFamily="18" charset="0"/>
              </a:rPr>
              <a:t>•</a:t>
            </a:r>
            <a:r>
              <a:rPr lang="en-US" altLang="en-US" baseline="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Push wheelchairs forward.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648B2AC-C346-495D-8FB6-B52A19CE2A0C}" type="slidenum">
              <a:rPr lang="en-US" smtClean="0"/>
              <a:t>9</a:t>
            </a:fld>
            <a:endParaRPr lang="en-US"/>
          </a:p>
        </p:txBody>
      </p:sp>
    </p:spTree>
    <p:extLst>
      <p:ext uri="{BB962C8B-B14F-4D97-AF65-F5344CB8AC3E}">
        <p14:creationId xmlns:p14="http://schemas.microsoft.com/office/powerpoint/2010/main" val="300275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6A41DBB-E7B3-4571-B81C-D466EA6B3EA0}"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8F84-288A-438F-9C8F-0DA679BA307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393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A41DBB-E7B3-4571-B81C-D466EA6B3EA0}"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8F84-288A-438F-9C8F-0DA679BA307C}" type="slidenum">
              <a:rPr lang="en-US" smtClean="0"/>
              <a:t>‹#›</a:t>
            </a:fld>
            <a:endParaRPr lang="en-US"/>
          </a:p>
        </p:txBody>
      </p:sp>
    </p:spTree>
    <p:extLst>
      <p:ext uri="{BB962C8B-B14F-4D97-AF65-F5344CB8AC3E}">
        <p14:creationId xmlns:p14="http://schemas.microsoft.com/office/powerpoint/2010/main" val="370737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A41DBB-E7B3-4571-B81C-D466EA6B3EA0}"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8F84-288A-438F-9C8F-0DA679BA307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281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A41DBB-E7B3-4571-B81C-D466EA6B3EA0}"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8F84-288A-438F-9C8F-0DA679BA307C}" type="slidenum">
              <a:rPr lang="en-US" smtClean="0"/>
              <a:t>‹#›</a:t>
            </a:fld>
            <a:endParaRPr lang="en-US"/>
          </a:p>
        </p:txBody>
      </p:sp>
    </p:spTree>
    <p:extLst>
      <p:ext uri="{BB962C8B-B14F-4D97-AF65-F5344CB8AC3E}">
        <p14:creationId xmlns:p14="http://schemas.microsoft.com/office/powerpoint/2010/main" val="399002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A41DBB-E7B3-4571-B81C-D466EA6B3EA0}" type="datetimeFigureOut">
              <a:rPr lang="en-US" smtClean="0"/>
              <a:t>7/16/2015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B28F84-288A-438F-9C8F-0DA679BA307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1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6A41DBB-E7B3-4571-B81C-D466EA6B3EA0}"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28F84-288A-438F-9C8F-0DA679BA307C}" type="slidenum">
              <a:rPr lang="en-US" smtClean="0"/>
              <a:t>‹#›</a:t>
            </a:fld>
            <a:endParaRPr lang="en-US"/>
          </a:p>
        </p:txBody>
      </p:sp>
    </p:spTree>
    <p:extLst>
      <p:ext uri="{BB962C8B-B14F-4D97-AF65-F5344CB8AC3E}">
        <p14:creationId xmlns:p14="http://schemas.microsoft.com/office/powerpoint/2010/main" val="420854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A41DBB-E7B3-4571-B81C-D466EA6B3EA0}" type="datetimeFigureOut">
              <a:rPr lang="en-US" smtClean="0"/>
              <a:t>7/16/2015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B28F84-288A-438F-9C8F-0DA679BA307C}" type="slidenum">
              <a:rPr lang="en-US" smtClean="0"/>
              <a:t>‹#›</a:t>
            </a:fld>
            <a:endParaRPr lang="en-US"/>
          </a:p>
        </p:txBody>
      </p:sp>
    </p:spTree>
    <p:extLst>
      <p:ext uri="{BB962C8B-B14F-4D97-AF65-F5344CB8AC3E}">
        <p14:creationId xmlns:p14="http://schemas.microsoft.com/office/powerpoint/2010/main" val="138925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6A41DBB-E7B3-4571-B81C-D466EA6B3EA0}" type="datetimeFigureOut">
              <a:rPr lang="en-US" smtClean="0"/>
              <a:t>7/16/2015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B28F84-288A-438F-9C8F-0DA679BA307C}" type="slidenum">
              <a:rPr lang="en-US" smtClean="0"/>
              <a:t>‹#›</a:t>
            </a:fld>
            <a:endParaRPr lang="en-US"/>
          </a:p>
        </p:txBody>
      </p:sp>
    </p:spTree>
    <p:extLst>
      <p:ext uri="{BB962C8B-B14F-4D97-AF65-F5344CB8AC3E}">
        <p14:creationId xmlns:p14="http://schemas.microsoft.com/office/powerpoint/2010/main" val="274602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41DBB-E7B3-4571-B81C-D466EA6B3EA0}" type="datetimeFigureOut">
              <a:rPr lang="en-US" smtClean="0"/>
              <a:t>7/16/2015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B28F84-288A-438F-9C8F-0DA679BA307C}" type="slidenum">
              <a:rPr lang="en-US" smtClean="0"/>
              <a:t>‹#›</a:t>
            </a:fld>
            <a:endParaRPr lang="en-US"/>
          </a:p>
        </p:txBody>
      </p:sp>
    </p:spTree>
    <p:extLst>
      <p:ext uri="{BB962C8B-B14F-4D97-AF65-F5344CB8AC3E}">
        <p14:creationId xmlns:p14="http://schemas.microsoft.com/office/powerpoint/2010/main" val="161231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41DBB-E7B3-4571-B81C-D466EA6B3EA0}"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28F84-288A-438F-9C8F-0DA679BA307C}" type="slidenum">
              <a:rPr lang="en-US" smtClean="0"/>
              <a:t>‹#›</a:t>
            </a:fld>
            <a:endParaRPr lang="en-US"/>
          </a:p>
        </p:txBody>
      </p:sp>
    </p:spTree>
    <p:extLst>
      <p:ext uri="{BB962C8B-B14F-4D97-AF65-F5344CB8AC3E}">
        <p14:creationId xmlns:p14="http://schemas.microsoft.com/office/powerpoint/2010/main" val="234683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A41DBB-E7B3-4571-B81C-D466EA6B3EA0}" type="datetimeFigureOut">
              <a:rPr lang="en-US" smtClean="0"/>
              <a:t>7/16/2015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B28F84-288A-438F-9C8F-0DA679BA307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44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6A41DBB-E7B3-4571-B81C-D466EA6B3EA0}" type="datetimeFigureOut">
              <a:rPr lang="en-US" smtClean="0"/>
              <a:t>7/16/2015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B28F84-288A-438F-9C8F-0DA679BA307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6885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6: Safety and Body mechanics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4131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guidelines for oxygen use</a:t>
            </a:r>
            <a:endParaRPr lang="en-US" dirty="0"/>
          </a:p>
        </p:txBody>
      </p:sp>
      <p:sp>
        <p:nvSpPr>
          <p:cNvPr id="3" name="Content Placeholder 2"/>
          <p:cNvSpPr>
            <a:spLocks noGrp="1"/>
          </p:cNvSpPr>
          <p:nvPr>
            <p:ph sz="half" idx="1"/>
          </p:nvPr>
        </p:nvSpPr>
        <p:spPr/>
        <p:txBody>
          <a:bodyPr/>
          <a:lstStyle/>
          <a:p>
            <a:r>
              <a:rPr lang="en-US" dirty="0" smtClean="0"/>
              <a:t>Combustion</a:t>
            </a:r>
          </a:p>
          <a:p>
            <a:r>
              <a:rPr lang="en-US" dirty="0" smtClean="0"/>
              <a:t>Flammable</a:t>
            </a:r>
          </a:p>
          <a:p>
            <a:r>
              <a:rPr lang="en-US" dirty="0" smtClean="0"/>
              <a:t>Safety guidelines for oxygen use</a:t>
            </a:r>
          </a:p>
        </p:txBody>
      </p:sp>
      <p:pic>
        <p:nvPicPr>
          <p:cNvPr id="5122" name="Picture 2" descr="http://cdn.abclocal.go.com/images/kabc/cms_exf_2007/news/health/8942937_600x338.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86818" y="2286000"/>
            <a:ext cx="4754562" cy="267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154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Safety Data Sheet (MSDS)</a:t>
            </a:r>
            <a:endParaRPr lang="en-US" dirty="0"/>
          </a:p>
        </p:txBody>
      </p:sp>
      <p:sp>
        <p:nvSpPr>
          <p:cNvPr id="3" name="Content Placeholder 2"/>
          <p:cNvSpPr>
            <a:spLocks noGrp="1"/>
          </p:cNvSpPr>
          <p:nvPr>
            <p:ph sz="half" idx="1"/>
          </p:nvPr>
        </p:nvSpPr>
        <p:spPr/>
        <p:txBody>
          <a:bodyPr/>
          <a:lstStyle/>
          <a:p>
            <a:r>
              <a:rPr lang="en-US" dirty="0" smtClean="0"/>
              <a:t>Material Safety Data Sheet (MSDS)</a:t>
            </a:r>
            <a:endParaRPr lang="en-US" dirty="0"/>
          </a:p>
        </p:txBody>
      </p:sp>
      <p:pic>
        <p:nvPicPr>
          <p:cNvPr id="6146" name="Picture 2" descr="http://2.bp.blogspot.com/-x8ECp5UmF6c/UNOMjvrx11I/AAAAAAAAFss/vE-nzPiGULs/s1600/msd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833406" y="2084832"/>
            <a:ext cx="3910794"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86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Restraints</a:t>
            </a:r>
            <a:endParaRPr lang="en-US" dirty="0"/>
          </a:p>
        </p:txBody>
      </p:sp>
      <p:sp>
        <p:nvSpPr>
          <p:cNvPr id="3" name="Content Placeholder 2"/>
          <p:cNvSpPr>
            <a:spLocks noGrp="1"/>
          </p:cNvSpPr>
          <p:nvPr>
            <p:ph sz="half" idx="1"/>
          </p:nvPr>
        </p:nvSpPr>
        <p:spPr/>
        <p:txBody>
          <a:bodyPr/>
          <a:lstStyle/>
          <a:p>
            <a:r>
              <a:rPr lang="en-US" dirty="0" smtClean="0"/>
              <a:t>Restraint</a:t>
            </a:r>
          </a:p>
          <a:p>
            <a:r>
              <a:rPr lang="en-US" dirty="0" smtClean="0"/>
              <a:t>Why restraints are used</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572410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and psychological problems with restraints</a:t>
            </a:r>
            <a:endParaRPr lang="en-US" dirty="0"/>
          </a:p>
        </p:txBody>
      </p:sp>
      <p:sp>
        <p:nvSpPr>
          <p:cNvPr id="3" name="Content Placeholder 2"/>
          <p:cNvSpPr>
            <a:spLocks noGrp="1"/>
          </p:cNvSpPr>
          <p:nvPr>
            <p:ph sz="half" idx="1"/>
          </p:nvPr>
        </p:nvSpPr>
        <p:spPr/>
        <p:txBody>
          <a:bodyPr/>
          <a:lstStyle/>
          <a:p>
            <a:r>
              <a:rPr lang="en-US" dirty="0" smtClean="0"/>
              <a:t>Atrophy</a:t>
            </a:r>
          </a:p>
          <a:p>
            <a:r>
              <a:rPr lang="en-US" dirty="0" smtClean="0"/>
              <a:t>Suffocation</a:t>
            </a:r>
          </a:p>
          <a:p>
            <a:r>
              <a:rPr lang="en-US" dirty="0" smtClean="0"/>
              <a:t>Problems associated with </a:t>
            </a:r>
            <a:r>
              <a:rPr lang="en-US" dirty="0" err="1" smtClean="0"/>
              <a:t>reatraints</a:t>
            </a:r>
            <a:endParaRPr lang="en-US" dirty="0" smtClean="0"/>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215230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alternatives</a:t>
            </a:r>
            <a:endParaRPr lang="en-US" dirty="0"/>
          </a:p>
        </p:txBody>
      </p:sp>
      <p:sp>
        <p:nvSpPr>
          <p:cNvPr id="3" name="Content Placeholder 2"/>
          <p:cNvSpPr>
            <a:spLocks noGrp="1"/>
          </p:cNvSpPr>
          <p:nvPr>
            <p:ph sz="half" idx="1"/>
          </p:nvPr>
        </p:nvSpPr>
        <p:spPr/>
        <p:txBody>
          <a:bodyPr/>
          <a:lstStyle/>
          <a:p>
            <a:r>
              <a:rPr lang="en-US" dirty="0" smtClean="0"/>
              <a:t>Restraint-free care</a:t>
            </a:r>
          </a:p>
          <a:p>
            <a:r>
              <a:rPr lang="en-US" dirty="0" smtClean="0"/>
              <a:t>Restraint alternatives</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3530638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use of restraints, when ordered</a:t>
            </a:r>
            <a:endParaRPr lang="en-US" dirty="0"/>
          </a:p>
        </p:txBody>
      </p:sp>
      <p:sp>
        <p:nvSpPr>
          <p:cNvPr id="3" name="Content Placeholder 2"/>
          <p:cNvSpPr>
            <a:spLocks noGrp="1"/>
          </p:cNvSpPr>
          <p:nvPr>
            <p:ph sz="half" idx="1"/>
          </p:nvPr>
        </p:nvSpPr>
        <p:spPr/>
        <p:txBody>
          <a:bodyPr/>
          <a:lstStyle/>
          <a:p>
            <a:r>
              <a:rPr lang="en-US" dirty="0" smtClean="0"/>
              <a:t>Guidelines regarding restraints</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885174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body mechanics</a:t>
            </a:r>
            <a:endParaRPr lang="en-US" dirty="0"/>
          </a:p>
        </p:txBody>
      </p:sp>
      <p:sp>
        <p:nvSpPr>
          <p:cNvPr id="3" name="Content Placeholder 2"/>
          <p:cNvSpPr>
            <a:spLocks noGrp="1"/>
          </p:cNvSpPr>
          <p:nvPr>
            <p:ph sz="half" idx="1"/>
          </p:nvPr>
        </p:nvSpPr>
        <p:spPr/>
        <p:txBody>
          <a:bodyPr/>
          <a:lstStyle/>
          <a:p>
            <a:r>
              <a:rPr lang="en-US" dirty="0" smtClean="0"/>
              <a:t>Body mechanics</a:t>
            </a:r>
          </a:p>
          <a:p>
            <a:r>
              <a:rPr lang="en-US" dirty="0" smtClean="0"/>
              <a:t>Posture and body alignment</a:t>
            </a:r>
          </a:p>
          <a:p>
            <a:endParaRPr lang="en-US" dirty="0"/>
          </a:p>
        </p:txBody>
      </p:sp>
      <p:pic>
        <p:nvPicPr>
          <p:cNvPr id="5" name="Picture 102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1226" y="2011680"/>
            <a:ext cx="268231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635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Mechanics during daily activities</a:t>
            </a:r>
            <a:endParaRPr lang="en-US" dirty="0"/>
          </a:p>
        </p:txBody>
      </p:sp>
      <p:sp>
        <p:nvSpPr>
          <p:cNvPr id="3" name="Content Placeholder 2"/>
          <p:cNvSpPr>
            <a:spLocks noGrp="1"/>
          </p:cNvSpPr>
          <p:nvPr>
            <p:ph sz="half" idx="1"/>
          </p:nvPr>
        </p:nvSpPr>
        <p:spPr/>
        <p:txBody>
          <a:bodyPr/>
          <a:lstStyle/>
          <a:p>
            <a:r>
              <a:rPr lang="en-US" dirty="0" smtClean="0"/>
              <a:t>Applying principles of body mechanics</a:t>
            </a:r>
            <a:endParaRPr lang="en-US" dirty="0"/>
          </a:p>
        </p:txBody>
      </p:sp>
      <p:pic>
        <p:nvPicPr>
          <p:cNvPr id="5" name="Picture 102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89638" y="2526241"/>
            <a:ext cx="4754562" cy="354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779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safety guidelines</a:t>
            </a:r>
            <a:endParaRPr lang="en-US" dirty="0"/>
          </a:p>
        </p:txBody>
      </p:sp>
      <p:sp>
        <p:nvSpPr>
          <p:cNvPr id="3" name="Content Placeholder 2"/>
          <p:cNvSpPr>
            <a:spLocks noGrp="1"/>
          </p:cNvSpPr>
          <p:nvPr>
            <p:ph sz="half" idx="1"/>
          </p:nvPr>
        </p:nvSpPr>
        <p:spPr/>
        <p:txBody>
          <a:bodyPr/>
          <a:lstStyle/>
          <a:p>
            <a:r>
              <a:rPr lang="en-US" dirty="0" smtClean="0"/>
              <a:t>Potential fire hazards</a:t>
            </a:r>
          </a:p>
          <a:p>
            <a:r>
              <a:rPr lang="en-US" dirty="0" smtClean="0"/>
              <a:t>Fire safety guidelines</a:t>
            </a:r>
          </a:p>
          <a:p>
            <a:pPr lvl="1"/>
            <a:r>
              <a:rPr lang="en-US" dirty="0" smtClean="0"/>
              <a:t>PASS</a:t>
            </a:r>
          </a:p>
          <a:p>
            <a:pPr lvl="1"/>
            <a:r>
              <a:rPr lang="en-US" dirty="0" smtClean="0"/>
              <a:t>RACE</a:t>
            </a:r>
          </a:p>
          <a:p>
            <a:endParaRPr lang="en-US" dirty="0"/>
          </a:p>
        </p:txBody>
      </p:sp>
      <p:pic>
        <p:nvPicPr>
          <p:cNvPr id="7170" name="Picture 2" descr="http://res.freestockphotos.biz/pictures/8/8992-close-up-of-a-fire-pv.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63958" y="2084832"/>
            <a:ext cx="4754562" cy="356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40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REview</a:t>
            </a:r>
            <a:endParaRPr lang="en-US" dirty="0"/>
          </a:p>
        </p:txBody>
      </p:sp>
      <p:sp>
        <p:nvSpPr>
          <p:cNvPr id="3" name="Content Placeholder 2"/>
          <p:cNvSpPr>
            <a:spLocks noGrp="1"/>
          </p:cNvSpPr>
          <p:nvPr>
            <p:ph sz="half" idx="1"/>
          </p:nvPr>
        </p:nvSpPr>
        <p:spPr/>
        <p:txBody>
          <a:bodyPr/>
          <a:lstStyle/>
          <a:p>
            <a:r>
              <a:rPr lang="en-US" dirty="0" smtClean="0"/>
              <a:t>Accident prevention guidelines</a:t>
            </a:r>
          </a:p>
          <a:p>
            <a:r>
              <a:rPr lang="en-US" dirty="0" smtClean="0"/>
              <a:t>Safety guidelines for oxygen use</a:t>
            </a:r>
          </a:p>
          <a:p>
            <a:r>
              <a:rPr lang="en-US" dirty="0"/>
              <a:t>Material Safety Data </a:t>
            </a:r>
            <a:r>
              <a:rPr lang="en-US" dirty="0" smtClean="0"/>
              <a:t>Sheet (MSDS)</a:t>
            </a:r>
          </a:p>
          <a:p>
            <a:r>
              <a:rPr lang="en-US" dirty="0" smtClean="0"/>
              <a:t>Restraints</a:t>
            </a:r>
            <a:endParaRPr lang="en-US" dirty="0"/>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t>Principles and application of body mechanics</a:t>
            </a:r>
          </a:p>
          <a:p>
            <a:r>
              <a:rPr lang="en-US" dirty="0" smtClean="0"/>
              <a:t>Fire safety guidelines</a:t>
            </a:r>
            <a:endParaRPr lang="en-US" dirty="0"/>
          </a:p>
        </p:txBody>
      </p:sp>
    </p:spTree>
    <p:extLst>
      <p:ext uri="{BB962C8B-B14F-4D97-AF65-F5344CB8AC3E}">
        <p14:creationId xmlns:p14="http://schemas.microsoft.com/office/powerpoint/2010/main" val="37931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4" name="Content Placeholder 3"/>
          <p:cNvSpPr>
            <a:spLocks noGrp="1"/>
          </p:cNvSpPr>
          <p:nvPr>
            <p:ph sz="half" idx="1"/>
          </p:nvPr>
        </p:nvSpPr>
        <p:spPr/>
        <p:txBody>
          <a:bodyPr/>
          <a:lstStyle/>
          <a:p>
            <a:r>
              <a:rPr lang="en-US" dirty="0" smtClean="0"/>
              <a:t>Describe accident prevention guidelines</a:t>
            </a:r>
          </a:p>
          <a:p>
            <a:r>
              <a:rPr lang="en-US" dirty="0" smtClean="0"/>
              <a:t>List safety guidelines for oxygen use</a:t>
            </a:r>
          </a:p>
          <a:p>
            <a:r>
              <a:rPr lang="en-US" dirty="0" smtClean="0"/>
              <a:t>Explain the Material Safety Data Sheet (MSDS)</a:t>
            </a:r>
          </a:p>
          <a:p>
            <a:r>
              <a:rPr lang="en-US" dirty="0" smtClean="0"/>
              <a:t>Discuss appropriate use of restraints</a:t>
            </a:r>
          </a:p>
          <a:p>
            <a:r>
              <a:rPr lang="en-US" dirty="0" smtClean="0"/>
              <a:t>List physical and psychological problems associated with restraints</a:t>
            </a:r>
            <a:endParaRPr lang="en-US" dirty="0"/>
          </a:p>
        </p:txBody>
      </p:sp>
      <p:sp>
        <p:nvSpPr>
          <p:cNvPr id="5" name="Content Placeholder 4"/>
          <p:cNvSpPr>
            <a:spLocks noGrp="1"/>
          </p:cNvSpPr>
          <p:nvPr>
            <p:ph sz="half" idx="2"/>
          </p:nvPr>
        </p:nvSpPr>
        <p:spPr/>
        <p:txBody>
          <a:bodyPr/>
          <a:lstStyle/>
          <a:p>
            <a:r>
              <a:rPr lang="en-US" dirty="0" smtClean="0"/>
              <a:t>Discuss restraint alternatives</a:t>
            </a:r>
          </a:p>
          <a:p>
            <a:r>
              <a:rPr lang="en-US" dirty="0" smtClean="0"/>
              <a:t>Describe guidelines for what must be done if a restraint is ordered</a:t>
            </a:r>
          </a:p>
          <a:p>
            <a:r>
              <a:rPr lang="en-US" dirty="0" smtClean="0"/>
              <a:t>Explain the principles of body mechanics</a:t>
            </a:r>
          </a:p>
          <a:p>
            <a:r>
              <a:rPr lang="en-US" dirty="0" smtClean="0"/>
              <a:t>Apply principles of body mechanics to daily activities</a:t>
            </a:r>
          </a:p>
          <a:p>
            <a:r>
              <a:rPr lang="en-US" dirty="0" smtClean="0"/>
              <a:t>Outline fire safety guidelines</a:t>
            </a:r>
            <a:endParaRPr lang="en-US" dirty="0"/>
          </a:p>
        </p:txBody>
      </p:sp>
    </p:spTree>
    <p:extLst>
      <p:ext uri="{BB962C8B-B14F-4D97-AF65-F5344CB8AC3E}">
        <p14:creationId xmlns:p14="http://schemas.microsoft.com/office/powerpoint/2010/main" val="167283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 prevention guidelines</a:t>
            </a:r>
            <a:endParaRPr lang="en-US" dirty="0"/>
          </a:p>
        </p:txBody>
      </p:sp>
      <p:sp>
        <p:nvSpPr>
          <p:cNvPr id="3" name="Content Placeholder 2"/>
          <p:cNvSpPr>
            <a:spLocks noGrp="1"/>
          </p:cNvSpPr>
          <p:nvPr>
            <p:ph sz="half" idx="1"/>
          </p:nvPr>
        </p:nvSpPr>
        <p:spPr/>
        <p:txBody>
          <a:bodyPr/>
          <a:lstStyle/>
          <a:p>
            <a:pPr marL="0" indent="0">
              <a:buNone/>
            </a:pPr>
            <a:r>
              <a:rPr lang="en-US" dirty="0" smtClean="0"/>
              <a:t>Who is responsible for accident prevention?</a:t>
            </a:r>
          </a:p>
          <a:p>
            <a:pPr marL="0" indent="0">
              <a:buNone/>
            </a:pPr>
            <a:r>
              <a:rPr lang="en-US" dirty="0" smtClean="0"/>
              <a:t>Accidents we will discuss:</a:t>
            </a:r>
          </a:p>
          <a:p>
            <a:pPr marL="173736" lvl="1" indent="0">
              <a:buNone/>
            </a:pPr>
            <a:r>
              <a:rPr lang="en-US" dirty="0" smtClean="0"/>
              <a:t>Falls</a:t>
            </a:r>
          </a:p>
          <a:p>
            <a:pPr marL="173736" lvl="1" indent="0">
              <a:buNone/>
            </a:pPr>
            <a:r>
              <a:rPr lang="en-US" dirty="0" smtClean="0"/>
              <a:t>Burns/Scalds</a:t>
            </a:r>
          </a:p>
          <a:p>
            <a:pPr marL="173736" lvl="1" indent="0">
              <a:buNone/>
            </a:pPr>
            <a:r>
              <a:rPr lang="en-US" dirty="0" smtClean="0"/>
              <a:t>Resident identification</a:t>
            </a:r>
          </a:p>
          <a:p>
            <a:pPr marL="173736" lvl="1" indent="0">
              <a:buNone/>
            </a:pPr>
            <a:r>
              <a:rPr lang="en-US" dirty="0" smtClean="0"/>
              <a:t>Choking</a:t>
            </a:r>
          </a:p>
          <a:p>
            <a:pPr marL="173736" lvl="1" indent="0">
              <a:buNone/>
            </a:pPr>
            <a:r>
              <a:rPr lang="en-US" dirty="0" smtClean="0"/>
              <a:t>Poisoning</a:t>
            </a:r>
          </a:p>
          <a:p>
            <a:pPr marL="173736" lvl="1" indent="0">
              <a:buNone/>
            </a:pPr>
            <a:r>
              <a:rPr lang="en-US" dirty="0" smtClean="0"/>
              <a:t>Cuts/Abrasions</a:t>
            </a:r>
          </a:p>
          <a:p>
            <a:pPr marL="0" indent="0">
              <a:buNone/>
            </a:pPr>
            <a:r>
              <a:rPr lang="en-US" dirty="0" smtClean="0"/>
              <a:t>General safety guidelines</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012115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Falls</a:t>
            </a:r>
            <a:endParaRPr lang="en-US" dirty="0"/>
          </a:p>
        </p:txBody>
      </p:sp>
      <p:sp>
        <p:nvSpPr>
          <p:cNvPr id="3" name="Content Placeholder 2"/>
          <p:cNvSpPr>
            <a:spLocks noGrp="1"/>
          </p:cNvSpPr>
          <p:nvPr>
            <p:ph sz="half" idx="1"/>
          </p:nvPr>
        </p:nvSpPr>
        <p:spPr/>
        <p:txBody>
          <a:bodyPr/>
          <a:lstStyle/>
          <a:p>
            <a:r>
              <a:rPr lang="en-US" dirty="0" smtClean="0"/>
              <a:t>Causes</a:t>
            </a:r>
          </a:p>
          <a:p>
            <a:r>
              <a:rPr lang="en-US" dirty="0" smtClean="0"/>
              <a:t>Prevention</a:t>
            </a:r>
            <a:endParaRPr lang="en-US" dirty="0"/>
          </a:p>
        </p:txBody>
      </p:sp>
      <p:pic>
        <p:nvPicPr>
          <p:cNvPr id="1026" name="Picture 2" descr="https://pixabay.com/static/uploads/photo/2013/04/01/10/56/falling-98712_640.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15576" y="1805940"/>
            <a:ext cx="4022725"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8575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Burns/Scalds</a:t>
            </a:r>
            <a:endParaRPr lang="en-US" dirty="0"/>
          </a:p>
        </p:txBody>
      </p:sp>
      <p:sp>
        <p:nvSpPr>
          <p:cNvPr id="3" name="Content Placeholder 2"/>
          <p:cNvSpPr>
            <a:spLocks noGrp="1"/>
          </p:cNvSpPr>
          <p:nvPr>
            <p:ph sz="half" idx="1"/>
          </p:nvPr>
        </p:nvSpPr>
        <p:spPr/>
        <p:txBody>
          <a:bodyPr/>
          <a:lstStyle/>
          <a:p>
            <a:r>
              <a:rPr lang="en-US" dirty="0" smtClean="0"/>
              <a:t>Causes</a:t>
            </a:r>
          </a:p>
          <a:p>
            <a:r>
              <a:rPr lang="en-US" dirty="0" smtClean="0"/>
              <a:t>Prevention</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240762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 Identification</a:t>
            </a:r>
            <a:endParaRPr lang="en-US" dirty="0"/>
          </a:p>
        </p:txBody>
      </p:sp>
      <p:sp>
        <p:nvSpPr>
          <p:cNvPr id="3" name="Content Placeholder 2"/>
          <p:cNvSpPr>
            <a:spLocks noGrp="1"/>
          </p:cNvSpPr>
          <p:nvPr>
            <p:ph sz="half" idx="1"/>
          </p:nvPr>
        </p:nvSpPr>
        <p:spPr/>
        <p:txBody>
          <a:bodyPr/>
          <a:lstStyle/>
          <a:p>
            <a:r>
              <a:rPr lang="en-US" dirty="0" smtClean="0"/>
              <a:t>Cause</a:t>
            </a:r>
          </a:p>
          <a:p>
            <a:r>
              <a:rPr lang="en-US" dirty="0" smtClean="0"/>
              <a:t>Prevention</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80069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Choking	</a:t>
            </a:r>
            <a:endParaRPr lang="en-US" dirty="0"/>
          </a:p>
        </p:txBody>
      </p:sp>
      <p:sp>
        <p:nvSpPr>
          <p:cNvPr id="3" name="Content Placeholder 2"/>
          <p:cNvSpPr>
            <a:spLocks noGrp="1"/>
          </p:cNvSpPr>
          <p:nvPr>
            <p:ph sz="half" idx="1"/>
          </p:nvPr>
        </p:nvSpPr>
        <p:spPr/>
        <p:txBody>
          <a:bodyPr/>
          <a:lstStyle/>
          <a:p>
            <a:r>
              <a:rPr lang="en-US" dirty="0" smtClean="0"/>
              <a:t>Causes</a:t>
            </a:r>
          </a:p>
          <a:p>
            <a:r>
              <a:rPr lang="en-US" dirty="0" smtClean="0"/>
              <a:t>Prevention</a:t>
            </a:r>
            <a:endParaRPr lang="en-US" dirty="0"/>
          </a:p>
        </p:txBody>
      </p:sp>
      <p:pic>
        <p:nvPicPr>
          <p:cNvPr id="2052" name="Picture 4" descr="http://www.lucamaresca.it/wp-content/uploads/2012/10/heimlich.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07705" y="1634172"/>
            <a:ext cx="3078472"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0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Poisoning</a:t>
            </a:r>
            <a:endParaRPr lang="en-US" dirty="0"/>
          </a:p>
        </p:txBody>
      </p:sp>
      <p:sp>
        <p:nvSpPr>
          <p:cNvPr id="3" name="Content Placeholder 2"/>
          <p:cNvSpPr>
            <a:spLocks noGrp="1"/>
          </p:cNvSpPr>
          <p:nvPr>
            <p:ph sz="half" idx="1"/>
          </p:nvPr>
        </p:nvSpPr>
        <p:spPr/>
        <p:txBody>
          <a:bodyPr/>
          <a:lstStyle/>
          <a:p>
            <a:r>
              <a:rPr lang="en-US" dirty="0" smtClean="0"/>
              <a:t>Cause</a:t>
            </a:r>
          </a:p>
          <a:p>
            <a:r>
              <a:rPr lang="en-US" dirty="0" smtClean="0"/>
              <a:t>Prevention</a:t>
            </a:r>
            <a:endParaRPr lang="en-US" dirty="0"/>
          </a:p>
        </p:txBody>
      </p:sp>
      <p:pic>
        <p:nvPicPr>
          <p:cNvPr id="3074" name="Picture 2" descr="http://upload.wikimedia.org/wikipedia/commons/thumb/5/53/Skull_and_crossbones.svg/2000px-Skull_and_crossbones.svg.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251070" y="1805940"/>
            <a:ext cx="4185978"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962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Cuts/Abrasions</a:t>
            </a:r>
            <a:endParaRPr lang="en-US" dirty="0"/>
          </a:p>
        </p:txBody>
      </p:sp>
      <p:sp>
        <p:nvSpPr>
          <p:cNvPr id="3" name="Content Placeholder 2"/>
          <p:cNvSpPr>
            <a:spLocks noGrp="1"/>
          </p:cNvSpPr>
          <p:nvPr>
            <p:ph sz="half" idx="1"/>
          </p:nvPr>
        </p:nvSpPr>
        <p:spPr/>
        <p:txBody>
          <a:bodyPr/>
          <a:lstStyle/>
          <a:p>
            <a:r>
              <a:rPr lang="en-US" dirty="0" smtClean="0"/>
              <a:t>Cause</a:t>
            </a:r>
          </a:p>
          <a:p>
            <a:r>
              <a:rPr lang="en-US" dirty="0" smtClean="0"/>
              <a:t>Prevention</a:t>
            </a:r>
            <a:endParaRPr lang="en-US" dirty="0"/>
          </a:p>
        </p:txBody>
      </p:sp>
      <p:pic>
        <p:nvPicPr>
          <p:cNvPr id="4098" name="Picture 2" descr="https://farm9.staticflickr.com/8521/8600409871_b3cf52ed56_o.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263958" y="2084832"/>
            <a:ext cx="4754562" cy="3157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4574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114</TotalTime>
  <Words>2380</Words>
  <Application>Microsoft Office PowerPoint</Application>
  <PresentationFormat>Widescreen</PresentationFormat>
  <Paragraphs>338</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Times New Roman</vt:lpstr>
      <vt:lpstr>Tw Cen MT</vt:lpstr>
      <vt:lpstr>Tw Cen MT Condensed</vt:lpstr>
      <vt:lpstr>Wingdings 3</vt:lpstr>
      <vt:lpstr>Integral</vt:lpstr>
      <vt:lpstr>Chapter 6: Safety and Body mechanics</vt:lpstr>
      <vt:lpstr>Learning objectives </vt:lpstr>
      <vt:lpstr>Accident prevention guidelines</vt:lpstr>
      <vt:lpstr>Falls</vt:lpstr>
      <vt:lpstr>Burns/Scalds</vt:lpstr>
      <vt:lpstr>Resident Identification</vt:lpstr>
      <vt:lpstr>Choking </vt:lpstr>
      <vt:lpstr>Poisoning</vt:lpstr>
      <vt:lpstr>Cuts/Abrasions</vt:lpstr>
      <vt:lpstr>safety guidelines for oxygen use</vt:lpstr>
      <vt:lpstr>Material Safety Data Sheet (MSDS)</vt:lpstr>
      <vt:lpstr>Restraints</vt:lpstr>
      <vt:lpstr>Physical and psychological problems with restraints</vt:lpstr>
      <vt:lpstr>Restraint alternatives</vt:lpstr>
      <vt:lpstr>Guidelines for use of restraints, when ordered</vt:lpstr>
      <vt:lpstr>Principles of body mechanics</vt:lpstr>
      <vt:lpstr>Body Mechanics during daily activities</vt:lpstr>
      <vt:lpstr>Fire safety guidelines</vt:lpstr>
      <vt:lpstr>REview</vt:lpstr>
    </vt:vector>
  </TitlesOfParts>
  <Company>STI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Safety and Body mechanics</dc:title>
  <dc:creator>Entringer, Stephanie R</dc:creator>
  <cp:lastModifiedBy>Entringer, Stephanie R</cp:lastModifiedBy>
  <cp:revision>27</cp:revision>
  <cp:lastPrinted>2015-07-16T13:12:04Z</cp:lastPrinted>
  <dcterms:created xsi:type="dcterms:W3CDTF">2015-06-26T17:35:29Z</dcterms:created>
  <dcterms:modified xsi:type="dcterms:W3CDTF">2015-07-16T13:31:23Z</dcterms:modified>
</cp:coreProperties>
</file>